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autoCompressPictures="0">
  <p:sldMasterIdLst>
    <p:sldMasterId id="2147483648" r:id="rId1"/>
  </p:sldMasterIdLst>
  <p:notesMasterIdLst>
    <p:notesMasterId r:id="rId4"/>
  </p:notesMasterIdLst>
  <p:handoutMasterIdLst>
    <p:handoutMasterId r:id="rId86"/>
  </p:handoutMasterIdLst>
  <p:sldIdLst>
    <p:sldId id="302" r:id="rId3"/>
    <p:sldId id="303" r:id="rId5"/>
    <p:sldId id="511" r:id="rId6"/>
    <p:sldId id="533" r:id="rId7"/>
    <p:sldId id="535" r:id="rId8"/>
    <p:sldId id="536" r:id="rId9"/>
    <p:sldId id="537" r:id="rId10"/>
    <p:sldId id="534" r:id="rId11"/>
    <p:sldId id="605" r:id="rId12"/>
    <p:sldId id="606" r:id="rId13"/>
    <p:sldId id="607" r:id="rId14"/>
    <p:sldId id="608" r:id="rId15"/>
    <p:sldId id="609" r:id="rId16"/>
    <p:sldId id="610" r:id="rId17"/>
    <p:sldId id="611" r:id="rId18"/>
    <p:sldId id="612" r:id="rId19"/>
    <p:sldId id="613" r:id="rId20"/>
    <p:sldId id="372" r:id="rId21"/>
    <p:sldId id="538" r:id="rId22"/>
    <p:sldId id="539" r:id="rId23"/>
    <p:sldId id="540" r:id="rId24"/>
    <p:sldId id="604" r:id="rId25"/>
    <p:sldId id="541" r:id="rId26"/>
    <p:sldId id="542" r:id="rId27"/>
    <p:sldId id="543" r:id="rId28"/>
    <p:sldId id="544" r:id="rId29"/>
    <p:sldId id="545" r:id="rId30"/>
    <p:sldId id="546" r:id="rId31"/>
    <p:sldId id="547" r:id="rId32"/>
    <p:sldId id="548" r:id="rId33"/>
    <p:sldId id="549" r:id="rId34"/>
    <p:sldId id="525" r:id="rId35"/>
    <p:sldId id="311" r:id="rId36"/>
    <p:sldId id="550" r:id="rId37"/>
    <p:sldId id="551" r:id="rId38"/>
    <p:sldId id="552" r:id="rId39"/>
    <p:sldId id="553" r:id="rId40"/>
    <p:sldId id="554" r:id="rId41"/>
    <p:sldId id="555" r:id="rId42"/>
    <p:sldId id="556" r:id="rId43"/>
    <p:sldId id="528" r:id="rId44"/>
    <p:sldId id="527" r:id="rId45"/>
    <p:sldId id="560" r:id="rId46"/>
    <p:sldId id="557" r:id="rId47"/>
    <p:sldId id="558" r:id="rId48"/>
    <p:sldId id="561" r:id="rId49"/>
    <p:sldId id="562" r:id="rId50"/>
    <p:sldId id="563" r:id="rId51"/>
    <p:sldId id="529" r:id="rId52"/>
    <p:sldId id="566" r:id="rId53"/>
    <p:sldId id="559" r:id="rId54"/>
    <p:sldId id="586" r:id="rId55"/>
    <p:sldId id="585" r:id="rId56"/>
    <p:sldId id="588" r:id="rId57"/>
    <p:sldId id="583" r:id="rId58"/>
    <p:sldId id="589" r:id="rId59"/>
    <p:sldId id="587" r:id="rId60"/>
    <p:sldId id="590" r:id="rId61"/>
    <p:sldId id="591" r:id="rId62"/>
    <p:sldId id="584" r:id="rId63"/>
    <p:sldId id="594" r:id="rId64"/>
    <p:sldId id="595" r:id="rId65"/>
    <p:sldId id="596" r:id="rId66"/>
    <p:sldId id="597" r:id="rId67"/>
    <p:sldId id="598" r:id="rId68"/>
    <p:sldId id="593" r:id="rId69"/>
    <p:sldId id="567" r:id="rId70"/>
    <p:sldId id="592" r:id="rId71"/>
    <p:sldId id="600" r:id="rId72"/>
    <p:sldId id="599" r:id="rId73"/>
    <p:sldId id="569" r:id="rId74"/>
    <p:sldId id="570" r:id="rId75"/>
    <p:sldId id="564" r:id="rId76"/>
    <p:sldId id="601" r:id="rId77"/>
    <p:sldId id="602" r:id="rId78"/>
    <p:sldId id="568" r:id="rId79"/>
    <p:sldId id="572" r:id="rId80"/>
    <p:sldId id="573" r:id="rId81"/>
    <p:sldId id="574" r:id="rId82"/>
    <p:sldId id="576" r:id="rId83"/>
    <p:sldId id="603" r:id="rId84"/>
    <p:sldId id="298" r:id="rId85"/>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266" autoAdjust="0"/>
    <p:restoredTop sz="94541" autoAdjust="0"/>
  </p:normalViewPr>
  <p:slideViewPr>
    <p:cSldViewPr snapToGrid="0" snapToObjects="1">
      <p:cViewPr varScale="1">
        <p:scale>
          <a:sx n="103" d="100"/>
          <a:sy n="103" d="100"/>
        </p:scale>
        <p:origin x="1071" y="66"/>
      </p:cViewPr>
      <p:guideLst>
        <p:guide orient="horz" pos="2160"/>
        <p:guide pos="2880"/>
      </p:guideLst>
    </p:cSldViewPr>
  </p:slideViewPr>
  <p:outlineViewPr>
    <p:cViewPr>
      <p:scale>
        <a:sx n="33" d="100"/>
        <a:sy n="33" d="100"/>
      </p:scale>
      <p:origin x="0" y="-31878"/>
    </p:cViewPr>
  </p:outlineViewPr>
  <p:notesTextViewPr>
    <p:cViewPr>
      <p:scale>
        <a:sx n="3" d="2"/>
        <a:sy n="3" d="2"/>
      </p:scale>
      <p:origin x="0" y="0"/>
    </p:cViewPr>
  </p:notesTextViewPr>
  <p:sorterViewPr>
    <p:cViewPr>
      <p:scale>
        <a:sx n="102" d="100"/>
        <a:sy n="102" d="100"/>
      </p:scale>
      <p:origin x="0" y="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90" Type="http://schemas.openxmlformats.org/officeDocument/2006/relationships/commentAuthors" Target="commentAuthors.xml"/><Relationship Id="rId9" Type="http://schemas.openxmlformats.org/officeDocument/2006/relationships/slide" Target="slides/slide6.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71170" marR="0" lvl="1"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42340" marR="0" lvl="2"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413510" marR="0" lvl="3"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84680" marR="0" lvl="4"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355850" marR="0" lvl="5"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827020" marR="0" lvl="6"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98190" marR="0" lvl="7"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769360" marR="0" lvl="8"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71170" marR="0" lvl="1"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42340" marR="0" lvl="2"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413510" marR="0" lvl="3"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84680" marR="0" lvl="4"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355850" marR="0" lvl="5"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827020" marR="0" lvl="6"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98190" marR="0" lvl="7"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769360" marR="0" lvl="8"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71170" marR="0" lvl="1"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42340" marR="0" lvl="2"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413510" marR="0" lvl="3"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84680" marR="0" lvl="4"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355850" marR="0" lvl="5"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827020" marR="0" lvl="6"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98190" marR="0" lvl="7"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769360" marR="0" lvl="8"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fld>
            <a:endParaRPr lang="en-US" sz="1200"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sz="9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defRPr/>
            </a:pPr>
            <a:fld id="{00000000-1234-1234-1234-123412341234}" type="slidenum">
              <a:rPr kumimoji="0" lang="en-US" sz="9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fld>
            <a:endParaRPr kumimoji="0" lang="en-US" sz="9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title"/>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endParaRPr lang="en-US" dirty="0"/>
          </a:p>
        </p:txBody>
      </p:sp>
      <p:sp>
        <p:nvSpPr>
          <p:cNvPr id="9" name="Image"/>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endParaRPr lang="en-US" dirty="0"/>
          </a:p>
        </p:txBody>
      </p:sp>
      <p:sp>
        <p:nvSpPr>
          <p:cNvPr id="11" name="Label 1"/>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endParaRPr lang="en-US" dirty="0"/>
          </a:p>
        </p:txBody>
      </p:sp>
      <p:sp>
        <p:nvSpPr>
          <p:cNvPr id="13" name="Label 2"/>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endParaRPr lang="en-US" dirty="0"/>
          </a:p>
        </p:txBody>
      </p:sp>
      <p:sp>
        <p:nvSpPr>
          <p:cNvPr id="15" name="Label 3"/>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endParaRPr lang="en-US" dirty="0"/>
          </a:p>
        </p:txBody>
      </p:sp>
      <p:sp>
        <p:nvSpPr>
          <p:cNvPr id="17" name="Label 4"/>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endParaRPr lang="en-US" dirty="0"/>
          </a:p>
        </p:txBody>
      </p:sp>
      <p:sp>
        <p:nvSpPr>
          <p:cNvPr id="19" name="Label 5"/>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endParaRPr lang="en-US" dirty="0"/>
          </a:p>
        </p:txBody>
      </p:sp>
      <p:sp>
        <p:nvSpPr>
          <p:cNvPr id="21" name="Label 6"/>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endParaRPr lang="en-US" dirty="0"/>
          </a:p>
        </p:txBody>
      </p:sp>
      <p:sp>
        <p:nvSpPr>
          <p:cNvPr id="5" name="Footer Placeholder 4"/>
          <p:cNvSpPr>
            <a:spLocks noGrp="1"/>
          </p:cNvSpPr>
          <p:nvPr>
            <p:ph type="ftr" sz="quarter" idx="12"/>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Date Placeholder 2"/>
          <p:cNvSpPr>
            <a:spLocks noGrp="1"/>
          </p:cNvSpPr>
          <p:nvPr>
            <p:ph type="dt" idx="10"/>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1 title"/>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endParaRPr lang="en-US" dirty="0"/>
          </a:p>
        </p:txBody>
      </p:sp>
      <p:sp>
        <p:nvSpPr>
          <p:cNvPr id="9" name="Image 1"/>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endParaRPr lang="en-US" dirty="0"/>
          </a:p>
        </p:txBody>
      </p:sp>
      <p:sp>
        <p:nvSpPr>
          <p:cNvPr id="11" name="Label 1.1"/>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endParaRPr lang="en-US" dirty="0"/>
          </a:p>
        </p:txBody>
      </p:sp>
      <p:sp>
        <p:nvSpPr>
          <p:cNvPr id="13" name="Label 1.2"/>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endParaRPr lang="en-US" dirty="0"/>
          </a:p>
        </p:txBody>
      </p:sp>
      <p:sp>
        <p:nvSpPr>
          <p:cNvPr id="15" name="Label 1.3"/>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endParaRPr lang="en-US" dirty="0"/>
          </a:p>
        </p:txBody>
      </p:sp>
      <p:sp>
        <p:nvSpPr>
          <p:cNvPr id="17" name="Image 2 title"/>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endParaRPr lang="en-US" dirty="0"/>
          </a:p>
        </p:txBody>
      </p:sp>
      <p:sp>
        <p:nvSpPr>
          <p:cNvPr id="19" name="Image 2"/>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endParaRPr lang="en-US" dirty="0"/>
          </a:p>
        </p:txBody>
      </p:sp>
      <p:sp>
        <p:nvSpPr>
          <p:cNvPr id="21" name="Label 2.1"/>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endParaRPr lang="en-US" dirty="0"/>
          </a:p>
        </p:txBody>
      </p:sp>
      <p:sp>
        <p:nvSpPr>
          <p:cNvPr id="23" name="Label 2.2"/>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endParaRPr lang="en-US" dirty="0"/>
          </a:p>
        </p:txBody>
      </p:sp>
      <p:sp>
        <p:nvSpPr>
          <p:cNvPr id="25" name="Label 2.3"/>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endParaRPr lang="en-US" dirty="0"/>
          </a:p>
        </p:txBody>
      </p:sp>
      <p:sp>
        <p:nvSpPr>
          <p:cNvPr id="5" name="Footer Placeholder 4"/>
          <p:cNvSpPr>
            <a:spLocks noGrp="1"/>
          </p:cNvSpPr>
          <p:nvPr>
            <p:ph type="ftr" sz="quarter" idx="12"/>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Date Placeholder 2"/>
          <p:cNvSpPr>
            <a:spLocks noGrp="1"/>
          </p:cNvSpPr>
          <p:nvPr>
            <p:ph type="dt" idx="10"/>
          </p:nvPr>
        </p:nvSpPr>
        <p:spPr/>
        <p:txBody>
          <a:body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26" name="Shape 26"/>
          <p:cNvSpPr txBox="1">
            <a:spLocks noGrp="1"/>
          </p:cNvSpPr>
          <p:nvPr>
            <p:ph type="body" idx="1" hasCustomPrompt="1"/>
          </p:nvPr>
        </p:nvSpPr>
        <p:spPr>
          <a:xfrm>
            <a:off x="457200" y="1600200"/>
            <a:ext cx="8229600" cy="4525963"/>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4" name="Content Placeholder 3"/>
          <p:cNvSpPr>
            <a:spLocks noGrp="1"/>
          </p:cNvSpPr>
          <p:nvPr>
            <p:ph sz="quarter" idx="13"/>
          </p:nvPr>
        </p:nvSpPr>
        <p:spPr>
          <a:xfrm>
            <a:off x="457200" y="1556327"/>
            <a:ext cx="8229600" cy="2267528"/>
          </a:xfrm>
        </p:spPr>
        <p:txBody>
          <a:bodyPr/>
          <a:lstStyle/>
          <a:p>
            <a:pPr lvl="0"/>
            <a:r>
              <a:rPr lang="en-US" dirty="0"/>
              <a:t>Edit Master text styles</a:t>
            </a:r>
            <a:endParaRPr lang="en-US" dirty="0"/>
          </a:p>
        </p:txBody>
      </p:sp>
      <p:sp>
        <p:nvSpPr>
          <p:cNvPr id="7" name="Content Placeholder 6"/>
          <p:cNvSpPr>
            <a:spLocks noGrp="1"/>
          </p:cNvSpPr>
          <p:nvPr>
            <p:ph sz="quarter" idx="14"/>
          </p:nvPr>
        </p:nvSpPr>
        <p:spPr>
          <a:xfrm>
            <a:off x="457200" y="3971925"/>
            <a:ext cx="8229600" cy="2105025"/>
          </a:xfrm>
        </p:spPr>
        <p:txBody>
          <a:bodyPr/>
          <a:lstStyle/>
          <a:p>
            <a:pPr lvl="0"/>
            <a:r>
              <a:rPr lang="en-US" dirty="0"/>
              <a:t>Edit Master text styles</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 name="Picture Placeholder 2"/>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Picture Placeholder 2"/>
          <p:cNvSpPr>
            <a:spLocks noGrp="1"/>
          </p:cNvSpPr>
          <p:nvPr>
            <p:ph type="pic" sz="quarter" idx="13"/>
          </p:nvPr>
        </p:nvSpPr>
        <p:spPr>
          <a:xfrm>
            <a:off x="457200" y="1512888"/>
            <a:ext cx="8232775" cy="3417887"/>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mj-lt"/>
              </a:defRPr>
            </a:lvl1pPr>
          </a:lstStyle>
          <a:p>
            <a:r>
              <a:rPr lang="en-US" dirty="0"/>
              <a:t>Click to add figure number and title</a:t>
            </a:r>
            <a:endParaRPr lang="en-US" dirty="0"/>
          </a:p>
        </p:txBody>
      </p:sp>
      <p:sp>
        <p:nvSpPr>
          <p:cNvPr id="7" name="Content Placeholder 6"/>
          <p:cNvSpPr>
            <a:spLocks noGrp="1"/>
          </p:cNvSpPr>
          <p:nvPr>
            <p:ph sz="quarter" idx="13"/>
          </p:nvPr>
        </p:nvSpPr>
        <p:spPr>
          <a:xfrm>
            <a:off x="457200" y="1481138"/>
            <a:ext cx="4484688" cy="4408487"/>
          </a:xfrm>
        </p:spPr>
        <p:txBody>
          <a:bodyPr/>
          <a:lstStyle/>
          <a:p>
            <a:pPr lvl="0"/>
            <a:r>
              <a:rPr lang="en-US" dirty="0"/>
              <a:t>Edit Master text styles</a:t>
            </a:r>
            <a:endParaRPr lang="en-US" dirty="0"/>
          </a:p>
        </p:txBody>
      </p:sp>
      <p:sp>
        <p:nvSpPr>
          <p:cNvPr id="9" name="Picture Placeholder 8"/>
          <p:cNvSpPr>
            <a:spLocks noGrp="1"/>
          </p:cNvSpPr>
          <p:nvPr>
            <p:ph type="pic" sz="quarter" idx="14"/>
          </p:nvPr>
        </p:nvSpPr>
        <p:spPr>
          <a:xfrm>
            <a:off x="5192713" y="1481138"/>
            <a:ext cx="3592512" cy="3754437"/>
          </a:xfrm>
        </p:spPr>
        <p:txBody>
          <a:bodyPr/>
          <a:lstStyle/>
          <a:p>
            <a:endParaRPr lang="en-US" dirty="0"/>
          </a:p>
        </p:txBody>
      </p:sp>
      <p:sp>
        <p:nvSpPr>
          <p:cNvPr id="11" name="Text Placeholder 10"/>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5" name="Footer Placeholder 4"/>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r>
              <a:rPr lang="en-US" dirty="0"/>
              <a:t>Click to add Learning Objective(s)</a:t>
            </a:r>
            <a:endParaRPr dirty="0"/>
          </a:p>
        </p:txBody>
      </p:sp>
      <p:sp>
        <p:nvSpPr>
          <p:cNvPr id="64" name="Shape 64"/>
          <p:cNvSpPr txBox="1">
            <a:spLocks noGrp="1"/>
          </p:cNvSpPr>
          <p:nvPr>
            <p:ph type="body" idx="2" hasCustomPrompt="1"/>
          </p:nvPr>
        </p:nvSpPr>
        <p:spPr>
          <a:xfrm>
            <a:off x="457200" y="1358678"/>
            <a:ext cx="8229600" cy="4767485"/>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2" name="Footer Placeholder 1"/>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9.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0.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2.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3.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4.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5.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8.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9.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0.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1.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3.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4.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5.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6.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7.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8.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9.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1.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2.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3.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5.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6.jpe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svg"/><Relationship Id="rId1"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2"/>
          </p:nvPr>
        </p:nvSpPr>
        <p:spPr>
          <a:xfrm>
            <a:off x="5984695" y="1600200"/>
            <a:ext cx="3657600" cy="1600198"/>
          </a:xfrm>
        </p:spPr>
        <p:txBody>
          <a:bodyPr/>
          <a:lstStyle/>
          <a:p>
            <a:pPr>
              <a:buNone/>
            </a:pPr>
            <a:r>
              <a:rPr lang="en-US" sz="3200" dirty="0"/>
              <a:t>Chapter 6</a:t>
            </a:r>
            <a:endParaRPr lang="en-US" sz="2400" dirty="0"/>
          </a:p>
        </p:txBody>
      </p:sp>
      <p:sp>
        <p:nvSpPr>
          <p:cNvPr id="6" name="Text Placeholder 5"/>
          <p:cNvSpPr>
            <a:spLocks noGrp="1"/>
          </p:cNvSpPr>
          <p:nvPr>
            <p:ph type="body" idx="3"/>
          </p:nvPr>
        </p:nvSpPr>
        <p:spPr>
          <a:xfrm>
            <a:off x="5984695" y="3200400"/>
            <a:ext cx="3657600" cy="2925763"/>
          </a:xfrm>
        </p:spPr>
        <p:txBody>
          <a:bodyPr/>
          <a:lstStyle/>
          <a:p>
            <a:r>
              <a:rPr lang="en-US" sz="2000" dirty="0"/>
              <a:t>The Transport Layer</a:t>
            </a:r>
            <a:endParaRPr lang="en-US" dirty="0"/>
          </a:p>
        </p:txBody>
      </p:sp>
      <p:pic>
        <p:nvPicPr>
          <p:cNvPr id="14" name="Picture 13"/>
          <p:cNvPicPr>
            <a:picLocks noChangeAspect="1"/>
          </p:cNvPicPr>
          <p:nvPr/>
        </p:nvPicPr>
        <p:blipFill>
          <a:blip r:embed="rId1"/>
          <a:stretch>
            <a:fillRect/>
          </a:stretch>
        </p:blipFill>
        <p:spPr>
          <a:xfrm>
            <a:off x="-10274" y="0"/>
            <a:ext cx="4715838" cy="62877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(3 of 10)</a:t>
            </a:r>
            <a:endParaRPr lang="en-US" dirty="0"/>
          </a:p>
        </p:txBody>
      </p:sp>
      <p:sp>
        <p:nvSpPr>
          <p:cNvPr id="5" name="Text Placeholder 4"/>
          <p:cNvSpPr>
            <a:spLocks noGrp="1"/>
          </p:cNvSpPr>
          <p:nvPr>
            <p:ph type="body" idx="1"/>
          </p:nvPr>
        </p:nvSpPr>
        <p:spPr/>
        <p:txBody>
          <a:bodyPr/>
          <a:lstStyle/>
          <a:p>
            <a:pPr algn="ctr"/>
            <a:r>
              <a:rPr lang="en-US" dirty="0"/>
              <a:t>Client code using sockets … continued on the next slide</a:t>
            </a:r>
            <a:endParaRPr lang="en-US" dirty="0"/>
          </a:p>
        </p:txBody>
      </p:sp>
      <p:pic>
        <p:nvPicPr>
          <p:cNvPr id="4" name="Picture Placeholder 3"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3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35351" y="2433727"/>
            <a:ext cx="7273297" cy="1478915"/>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(4 of 10)</a:t>
            </a:r>
            <a:endParaRPr lang="en-US" dirty="0"/>
          </a:p>
        </p:txBody>
      </p:sp>
      <p:sp>
        <p:nvSpPr>
          <p:cNvPr id="5" name="Text Placeholder 4"/>
          <p:cNvSpPr>
            <a:spLocks noGrp="1"/>
          </p:cNvSpPr>
          <p:nvPr>
            <p:ph type="body" idx="1"/>
          </p:nvPr>
        </p:nvSpPr>
        <p:spPr/>
        <p:txBody>
          <a:bodyPr/>
          <a:lstStyle/>
          <a:p>
            <a:pPr algn="ctr"/>
            <a:r>
              <a:rPr lang="en-US" dirty="0"/>
              <a:t>Client code using sockets (end of client code)</a:t>
            </a:r>
            <a:endParaRPr lang="en-US" dirty="0"/>
          </a:p>
        </p:txBody>
      </p:sp>
      <p:pic>
        <p:nvPicPr>
          <p:cNvPr id="6" name="Picture Placeholder 5" descr="Figure 6-6. Client and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4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89976" y="2356320"/>
            <a:ext cx="7364047" cy="1828221"/>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(5 of 10)</a:t>
            </a:r>
            <a:endParaRPr lang="en-US" dirty="0"/>
          </a:p>
        </p:txBody>
      </p:sp>
      <p:sp>
        <p:nvSpPr>
          <p:cNvPr id="5" name="Text Placeholder 4"/>
          <p:cNvSpPr>
            <a:spLocks noGrp="1"/>
          </p:cNvSpPr>
          <p:nvPr>
            <p:ph type="body" idx="1"/>
          </p:nvPr>
        </p:nvSpPr>
        <p:spPr/>
        <p:txBody>
          <a:bodyPr/>
          <a:lstStyle/>
          <a:p>
            <a:pPr algn="ctr"/>
            <a:r>
              <a:rPr lang="en-US" dirty="0"/>
              <a:t>Server code using sockets … continued on the next slide</a:t>
            </a:r>
            <a:endParaRPr lang="en-US" dirty="0"/>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5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06911" y="1993335"/>
            <a:ext cx="7530177" cy="1803749"/>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(6 of 10)</a:t>
            </a:r>
            <a:endParaRPr lang="en-US" dirty="0"/>
          </a:p>
        </p:txBody>
      </p:sp>
      <p:sp>
        <p:nvSpPr>
          <p:cNvPr id="5" name="Text Placeholder 4"/>
          <p:cNvSpPr>
            <a:spLocks noGrp="1"/>
          </p:cNvSpPr>
          <p:nvPr>
            <p:ph type="body" idx="1"/>
          </p:nvPr>
        </p:nvSpPr>
        <p:spPr/>
        <p:txBody>
          <a:bodyPr/>
          <a:lstStyle/>
          <a:p>
            <a:pPr algn="ctr"/>
            <a:r>
              <a:rPr lang="en-US" dirty="0"/>
              <a:t>Server code using sockets … continued on the next slide</a:t>
            </a:r>
            <a:endParaRPr lang="en-US" dirty="0"/>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6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57231" y="2365293"/>
            <a:ext cx="7229537" cy="175725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(7 of 10)</a:t>
            </a:r>
            <a:endParaRPr lang="en-US" dirty="0"/>
          </a:p>
        </p:txBody>
      </p:sp>
      <p:sp>
        <p:nvSpPr>
          <p:cNvPr id="5" name="Text Placeholder 4"/>
          <p:cNvSpPr>
            <a:spLocks noGrp="1"/>
          </p:cNvSpPr>
          <p:nvPr>
            <p:ph type="body" idx="1"/>
          </p:nvPr>
        </p:nvSpPr>
        <p:spPr/>
        <p:txBody>
          <a:bodyPr/>
          <a:lstStyle/>
          <a:p>
            <a:pPr algn="ctr"/>
            <a:r>
              <a:rPr lang="en-US" dirty="0"/>
              <a:t>Server code using sockets … continued on the next slide</a:t>
            </a:r>
            <a:endParaRPr lang="en-US" dirty="0"/>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7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81183" y="1884844"/>
            <a:ext cx="7581634" cy="208341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(8 of 10)</a:t>
            </a:r>
            <a:endParaRPr lang="en-US" dirty="0"/>
          </a:p>
        </p:txBody>
      </p:sp>
      <p:sp>
        <p:nvSpPr>
          <p:cNvPr id="5" name="Text Placeholder 4"/>
          <p:cNvSpPr>
            <a:spLocks noGrp="1"/>
          </p:cNvSpPr>
          <p:nvPr>
            <p:ph type="body" idx="1"/>
          </p:nvPr>
        </p:nvSpPr>
        <p:spPr/>
        <p:txBody>
          <a:bodyPr/>
          <a:lstStyle/>
          <a:p>
            <a:pPr algn="ctr"/>
            <a:r>
              <a:rPr lang="en-US" dirty="0"/>
              <a:t>Server code using sockets … continued on the next slide</a:t>
            </a:r>
            <a:endParaRPr lang="en-US" dirty="0"/>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8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25481" y="2204902"/>
            <a:ext cx="7293037" cy="1018745"/>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(9 of 10)</a:t>
            </a:r>
            <a:endParaRPr lang="en-US" dirty="0"/>
          </a:p>
        </p:txBody>
      </p:sp>
      <p:sp>
        <p:nvSpPr>
          <p:cNvPr id="5" name="Text Placeholder 4"/>
          <p:cNvSpPr>
            <a:spLocks noGrp="1"/>
          </p:cNvSpPr>
          <p:nvPr>
            <p:ph type="body" idx="1"/>
          </p:nvPr>
        </p:nvSpPr>
        <p:spPr/>
        <p:txBody>
          <a:bodyPr/>
          <a:lstStyle/>
          <a:p>
            <a:pPr algn="ctr"/>
            <a:r>
              <a:rPr lang="en-US" dirty="0"/>
              <a:t>Server code using sockets … continued on the next slide</a:t>
            </a:r>
            <a:endParaRPr lang="en-US" dirty="0"/>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9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33180" y="2147324"/>
            <a:ext cx="7477639" cy="2051722"/>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(10 of 10)</a:t>
            </a:r>
            <a:endParaRPr lang="en-US" dirty="0"/>
          </a:p>
        </p:txBody>
      </p:sp>
      <p:sp>
        <p:nvSpPr>
          <p:cNvPr id="5" name="Text Placeholder 4"/>
          <p:cNvSpPr>
            <a:spLocks noGrp="1"/>
          </p:cNvSpPr>
          <p:nvPr>
            <p:ph type="body" idx="1"/>
          </p:nvPr>
        </p:nvSpPr>
        <p:spPr/>
        <p:txBody>
          <a:bodyPr/>
          <a:lstStyle/>
          <a:p>
            <a:pPr algn="ctr"/>
            <a:r>
              <a:rPr lang="en-US" dirty="0"/>
              <a:t>Server code using sockets (end of code)</a:t>
            </a:r>
            <a:endParaRPr lang="en-US" dirty="0"/>
          </a:p>
        </p:txBody>
      </p:sp>
      <p:pic>
        <p:nvPicPr>
          <p:cNvPr id="4" name="Picture Placeholder 3" descr="Figure 6-6. Client and Server code using sockets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0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23042" y="2209344"/>
            <a:ext cx="7897915" cy="1927681"/>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Transport Protocols (1 of 2)</a:t>
            </a:r>
            <a:endParaRPr lang="en-US" dirty="0"/>
          </a:p>
        </p:txBody>
      </p:sp>
      <p:sp>
        <p:nvSpPr>
          <p:cNvPr id="3" name="Text Placeholder 2"/>
          <p:cNvSpPr>
            <a:spLocks noGrp="1"/>
          </p:cNvSpPr>
          <p:nvPr>
            <p:ph type="body" idx="1"/>
          </p:nvPr>
        </p:nvSpPr>
        <p:spPr/>
        <p:txBody>
          <a:bodyPr/>
          <a:lstStyle/>
          <a:p>
            <a:r>
              <a:rPr lang="en-US" dirty="0"/>
              <a:t>Addressing</a:t>
            </a:r>
            <a:endParaRPr lang="en-US" dirty="0"/>
          </a:p>
          <a:p>
            <a:r>
              <a:rPr lang="en-US" dirty="0"/>
              <a:t>Connection establishment</a:t>
            </a:r>
            <a:endParaRPr lang="en-US" dirty="0"/>
          </a:p>
          <a:p>
            <a:pPr lvl="1"/>
            <a:r>
              <a:rPr lang="en-US" dirty="0"/>
              <a:t>Problem: Delayed and duplicate packets</a:t>
            </a:r>
            <a:endParaRPr lang="en-US" dirty="0"/>
          </a:p>
          <a:p>
            <a:pPr lvl="1"/>
            <a:r>
              <a:rPr lang="en-US" dirty="0"/>
              <a:t>Solution: Three-way handshake</a:t>
            </a:r>
            <a:endParaRPr lang="en-US" dirty="0"/>
          </a:p>
          <a:p>
            <a:r>
              <a:rPr lang="en-US" dirty="0"/>
              <a:t>Connection release</a:t>
            </a:r>
            <a:endParaRPr lang="en-US" dirty="0"/>
          </a:p>
          <a:p>
            <a:r>
              <a:rPr lang="en-US" dirty="0"/>
              <a:t>Error control and flow control</a:t>
            </a:r>
            <a:endParaRPr lang="en-US" dirty="0"/>
          </a:p>
          <a:p>
            <a:r>
              <a:rPr lang="en-US" dirty="0"/>
              <a:t>Multiplexing</a:t>
            </a:r>
            <a:endParaRPr lang="en-US" dirty="0"/>
          </a:p>
          <a:p>
            <a:r>
              <a:rPr lang="en-US" dirty="0"/>
              <a:t>Crash recovery</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Elements of Transport Protocols (2 of 2)</a:t>
            </a:r>
            <a:endParaRPr lang="en-US" dirty="0"/>
          </a:p>
        </p:txBody>
      </p:sp>
      <p:sp>
        <p:nvSpPr>
          <p:cNvPr id="5" name="Text Placeholder 4"/>
          <p:cNvSpPr>
            <a:spLocks noGrp="1"/>
          </p:cNvSpPr>
          <p:nvPr>
            <p:ph type="body" idx="1"/>
          </p:nvPr>
        </p:nvSpPr>
        <p:spPr/>
        <p:txBody>
          <a:bodyPr/>
          <a:lstStyle/>
          <a:p>
            <a:pPr algn="ctr"/>
            <a:r>
              <a:rPr lang="en-US" dirty="0"/>
              <a:t>(a) Environment of the data link layer. (b) Environment of the transport layer.</a:t>
            </a:r>
            <a:endParaRPr lang="en-US" dirty="0"/>
          </a:p>
        </p:txBody>
      </p:sp>
      <p:pic>
        <p:nvPicPr>
          <p:cNvPr id="2" name="Picture Placeholder 1" descr="Figure 6-7. (a) Environment of the data link layer. (b) Environment of the transport layer."/>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33570" y="2328161"/>
            <a:ext cx="7476859" cy="1690048"/>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Transport Service</a:t>
            </a:r>
            <a:endParaRPr lang="en-US" dirty="0"/>
          </a:p>
        </p:txBody>
      </p:sp>
      <p:sp>
        <p:nvSpPr>
          <p:cNvPr id="3" name="Text Placeholder 2"/>
          <p:cNvSpPr>
            <a:spLocks noGrp="1"/>
          </p:cNvSpPr>
          <p:nvPr>
            <p:ph type="body" idx="1"/>
          </p:nvPr>
        </p:nvSpPr>
        <p:spPr/>
        <p:txBody>
          <a:bodyPr/>
          <a:lstStyle/>
          <a:p>
            <a:r>
              <a:rPr lang="en-US" dirty="0"/>
              <a:t>Services provided to the upper layers</a:t>
            </a:r>
            <a:endParaRPr lang="en-US" dirty="0"/>
          </a:p>
          <a:p>
            <a:r>
              <a:rPr lang="en-US" dirty="0"/>
              <a:t>Transport service primitives</a:t>
            </a:r>
            <a:endParaRPr lang="en-US" dirty="0"/>
          </a:p>
          <a:p>
            <a:r>
              <a:rPr lang="en-US" dirty="0"/>
              <a:t>Berkeley sockets</a:t>
            </a:r>
            <a:endParaRPr lang="en-US" dirty="0"/>
          </a:p>
          <a:p>
            <a:r>
              <a:rPr lang="en-US" dirty="0"/>
              <a:t>Example of socket programming: an Internet file server</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(1 of 2)</a:t>
            </a:r>
            <a:endParaRPr lang="en-US" dirty="0"/>
          </a:p>
        </p:txBody>
      </p:sp>
      <p:sp>
        <p:nvSpPr>
          <p:cNvPr id="3" name="Text Placeholder 2"/>
          <p:cNvSpPr>
            <a:spLocks noGrp="1"/>
          </p:cNvSpPr>
          <p:nvPr>
            <p:ph type="body" idx="1"/>
          </p:nvPr>
        </p:nvSpPr>
        <p:spPr>
          <a:xfrm>
            <a:off x="457200" y="5526767"/>
            <a:ext cx="8229600" cy="542571"/>
          </a:xfrm>
        </p:spPr>
        <p:txBody>
          <a:bodyPr/>
          <a:lstStyle/>
          <a:p>
            <a:pPr algn="ctr"/>
            <a:r>
              <a:rPr lang="en-US" dirty="0" err="1"/>
              <a:t>TSAPs</a:t>
            </a:r>
            <a:r>
              <a:rPr lang="en-US" dirty="0"/>
              <a:t>, NSAPs, and transport connections </a:t>
            </a:r>
            <a:endParaRPr lang="en-US" dirty="0"/>
          </a:p>
        </p:txBody>
      </p:sp>
      <p:pic>
        <p:nvPicPr>
          <p:cNvPr id="2" name="Picture Placeholder 1" descr="Figure 6-8. TSAPs, NSAPs, and transport connections. "/>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162908" y="1407943"/>
            <a:ext cx="4818184" cy="400628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(2 of 2)</a:t>
            </a:r>
            <a:endParaRPr lang="en-US" dirty="0"/>
          </a:p>
        </p:txBody>
      </p:sp>
      <p:sp>
        <p:nvSpPr>
          <p:cNvPr id="3" name="Text Placeholder 2"/>
          <p:cNvSpPr>
            <a:spLocks noGrp="1"/>
          </p:cNvSpPr>
          <p:nvPr>
            <p:ph type="body" idx="1"/>
          </p:nvPr>
        </p:nvSpPr>
        <p:spPr/>
        <p:txBody>
          <a:bodyPr/>
          <a:lstStyle/>
          <a:p>
            <a:r>
              <a:rPr lang="en-US" dirty="0"/>
              <a:t>How a user process in host 1 establishes a connection with a mail server in host 2 via a process server</a:t>
            </a:r>
            <a:endParaRPr lang="en-US" dirty="0"/>
          </a:p>
        </p:txBody>
      </p:sp>
      <p:pic>
        <p:nvPicPr>
          <p:cNvPr id="2" name="Picture Placeholder 1" descr="Figure 6-9. How a user process in host 1 establishes a connection with a mail server in host 2 via a process server."/>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536895" y="1490733"/>
            <a:ext cx="6070210" cy="3928741"/>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Connection Establishment (1 of 3)</a:t>
            </a:r>
            <a:endParaRPr lang="en-US" dirty="0"/>
          </a:p>
        </p:txBody>
      </p:sp>
      <p:sp>
        <p:nvSpPr>
          <p:cNvPr id="3" name="Text Placeholder 2"/>
          <p:cNvSpPr>
            <a:spLocks noGrp="1"/>
          </p:cNvSpPr>
          <p:nvPr>
            <p:ph type="body" idx="1"/>
          </p:nvPr>
        </p:nvSpPr>
        <p:spPr/>
        <p:txBody>
          <a:bodyPr/>
          <a:lstStyle/>
          <a:p>
            <a:r>
              <a:rPr lang="en-US" dirty="0"/>
              <a:t>Techniques for restricting packet lifetime</a:t>
            </a:r>
            <a:endParaRPr lang="en-US" dirty="0"/>
          </a:p>
          <a:p>
            <a:pPr lvl="1"/>
            <a:r>
              <a:rPr lang="en-US" dirty="0"/>
              <a:t>Restricted network design</a:t>
            </a:r>
            <a:endParaRPr lang="en-US" dirty="0"/>
          </a:p>
          <a:p>
            <a:pPr lvl="1"/>
            <a:r>
              <a:rPr lang="en-US" dirty="0"/>
              <a:t>Putting a hop counter in each packet</a:t>
            </a:r>
            <a:endParaRPr lang="en-US" dirty="0"/>
          </a:p>
          <a:p>
            <a:pPr lvl="1"/>
            <a:r>
              <a:rPr lang="en-US" dirty="0"/>
              <a:t>Timestamping each packet</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Establishment (2 of 3)</a:t>
            </a:r>
            <a:endParaRPr lang="en-US" dirty="0"/>
          </a:p>
        </p:txBody>
      </p:sp>
      <p:sp>
        <p:nvSpPr>
          <p:cNvPr id="5" name="Text Placeholder 4"/>
          <p:cNvSpPr>
            <a:spLocks noGrp="1"/>
          </p:cNvSpPr>
          <p:nvPr>
            <p:ph type="body" idx="1"/>
          </p:nvPr>
        </p:nvSpPr>
        <p:spPr>
          <a:xfrm>
            <a:off x="457200" y="5568517"/>
            <a:ext cx="8229600" cy="500821"/>
          </a:xfrm>
        </p:spPr>
        <p:txBody>
          <a:bodyPr/>
          <a:lstStyle/>
          <a:p>
            <a:r>
              <a:rPr lang="en-US" dirty="0"/>
              <a:t>(a) Segments may not enter the forbidden region. (b) The resynchronization problem.</a:t>
            </a:r>
            <a:endParaRPr lang="en-US" dirty="0"/>
          </a:p>
        </p:txBody>
      </p:sp>
      <p:pic>
        <p:nvPicPr>
          <p:cNvPr id="2" name="Picture Placeholder 1" descr="Figure 6-10. (a) Segments may not enter the forbidden region. (b) The resynchronization problem."/>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96815" y="1812945"/>
            <a:ext cx="7350370" cy="3238026"/>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Establishment (3 of 3)</a:t>
            </a:r>
            <a:endParaRPr lang="en-US" dirty="0"/>
          </a:p>
        </p:txBody>
      </p:sp>
      <p:sp>
        <p:nvSpPr>
          <p:cNvPr id="5" name="Text Placeholder 4"/>
          <p:cNvSpPr>
            <a:spLocks noGrp="1"/>
          </p:cNvSpPr>
          <p:nvPr>
            <p:ph type="body" idx="1"/>
          </p:nvPr>
        </p:nvSpPr>
        <p:spPr>
          <a:xfrm>
            <a:off x="457200" y="5219787"/>
            <a:ext cx="8229600" cy="1018367"/>
          </a:xfrm>
        </p:spPr>
        <p:txBody>
          <a:bodyPr/>
          <a:lstStyle/>
          <a:p>
            <a:r>
              <a:rPr lang="en-US" dirty="0"/>
              <a:t>Three protocol scenarios for establishing a connection using a three-way handshake. CR denotes CONNECTION REQUEST. (a) Normal operation. (b) Old duplicate CONNECTION REQUEST appearing out of nowhere. (c) Duplicate CONNECTION REQUEST and duplicate ACK.</a:t>
            </a:r>
            <a:endParaRPr lang="en-US" dirty="0"/>
          </a:p>
        </p:txBody>
      </p:sp>
      <p:pic>
        <p:nvPicPr>
          <p:cNvPr id="2" name="Picture Placeholder 1" descr="Figure 6-11. Three protocol scenarios for establishing a connection using a three-way handshake. CR denotes CONNECTION REQUEST. (a) Normal operation. (b) Old duplicate CONNECTION REQUEST appearing out of nowhere. (c) Duplicate CONNECTION REQUEST and duplicate ACK."/>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638107" y="1295399"/>
            <a:ext cx="3867785" cy="3825971"/>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Release (1 of 3)</a:t>
            </a:r>
            <a:endParaRPr lang="en-US" dirty="0"/>
          </a:p>
        </p:txBody>
      </p:sp>
      <p:sp>
        <p:nvSpPr>
          <p:cNvPr id="5" name="Text Placeholder 4"/>
          <p:cNvSpPr>
            <a:spLocks noGrp="1"/>
          </p:cNvSpPr>
          <p:nvPr>
            <p:ph type="body" idx="1"/>
          </p:nvPr>
        </p:nvSpPr>
        <p:spPr>
          <a:xfrm>
            <a:off x="457200" y="5581482"/>
            <a:ext cx="8229600" cy="487856"/>
          </a:xfrm>
        </p:spPr>
        <p:txBody>
          <a:bodyPr/>
          <a:lstStyle/>
          <a:p>
            <a:pPr algn="ctr"/>
            <a:r>
              <a:rPr lang="en-US" dirty="0"/>
              <a:t>Abrupt disconnection with loss of data</a:t>
            </a:r>
            <a:endParaRPr lang="en-US" dirty="0"/>
          </a:p>
        </p:txBody>
      </p:sp>
      <p:pic>
        <p:nvPicPr>
          <p:cNvPr id="2" name="Picture Placeholder 1" descr="Figure 6-12. Abrupt disconnection with loss of data."/>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507566" y="1351671"/>
            <a:ext cx="4128868" cy="4173539"/>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Release (2 of 3)</a:t>
            </a:r>
            <a:endParaRPr lang="en-US" dirty="0"/>
          </a:p>
        </p:txBody>
      </p:sp>
      <p:sp>
        <p:nvSpPr>
          <p:cNvPr id="5" name="Text Placeholder 4"/>
          <p:cNvSpPr>
            <a:spLocks noGrp="1"/>
          </p:cNvSpPr>
          <p:nvPr>
            <p:ph type="body" idx="1"/>
          </p:nvPr>
        </p:nvSpPr>
        <p:spPr>
          <a:xfrm>
            <a:off x="457200" y="5382677"/>
            <a:ext cx="8229600" cy="686661"/>
          </a:xfrm>
        </p:spPr>
        <p:txBody>
          <a:bodyPr/>
          <a:lstStyle/>
          <a:p>
            <a:pPr algn="ctr"/>
            <a:r>
              <a:rPr lang="en-US" dirty="0"/>
              <a:t>The two-army problem</a:t>
            </a:r>
            <a:endParaRPr lang="en-US" dirty="0"/>
          </a:p>
        </p:txBody>
      </p:sp>
      <p:pic>
        <p:nvPicPr>
          <p:cNvPr id="2" name="Picture Placeholder 1" descr="Figure 6-13. The two-army problem."/>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91307" y="1761010"/>
            <a:ext cx="7561385" cy="3156056"/>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Release (3 of 3)</a:t>
            </a:r>
            <a:endParaRPr lang="en-US" dirty="0"/>
          </a:p>
        </p:txBody>
      </p:sp>
      <p:sp>
        <p:nvSpPr>
          <p:cNvPr id="5" name="Text Placeholder 4"/>
          <p:cNvSpPr>
            <a:spLocks noGrp="1"/>
          </p:cNvSpPr>
          <p:nvPr>
            <p:ph type="body" idx="1"/>
          </p:nvPr>
        </p:nvSpPr>
        <p:spPr>
          <a:xfrm>
            <a:off x="457200" y="5360465"/>
            <a:ext cx="8229600" cy="1018367"/>
          </a:xfrm>
        </p:spPr>
        <p:txBody>
          <a:bodyPr/>
          <a:lstStyle/>
          <a:p>
            <a:r>
              <a:rPr lang="en-US" dirty="0"/>
              <a:t>Four protocol scenarios for releasing a connection. (a) Normal case of three-way handshake. (b) Final ACK lost. (c) Response lost. (d) Response lost and subsequent DRs lost.</a:t>
            </a:r>
            <a:endParaRPr lang="en-US" dirty="0"/>
          </a:p>
        </p:txBody>
      </p:sp>
      <p:pic>
        <p:nvPicPr>
          <p:cNvPr id="2" name="Picture Placeholder 1" descr="Figure 6-14. Four protocol scenarios for releasing a connection. (a) Normal case of three-way handshake. (b) Final ACK lost. (c) Response lost. (d) Response lost and subsequent DRs los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655252" y="1294590"/>
            <a:ext cx="3833496" cy="4122147"/>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 (1 of 2)</a:t>
            </a:r>
            <a:endParaRPr lang="en-US" dirty="0"/>
          </a:p>
        </p:txBody>
      </p:sp>
      <p:sp>
        <p:nvSpPr>
          <p:cNvPr id="5" name="Text Placeholder 4"/>
          <p:cNvSpPr>
            <a:spLocks noGrp="1"/>
          </p:cNvSpPr>
          <p:nvPr>
            <p:ph type="body" idx="1"/>
          </p:nvPr>
        </p:nvSpPr>
        <p:spPr>
          <a:xfrm>
            <a:off x="457200" y="5422663"/>
            <a:ext cx="8229600" cy="646675"/>
          </a:xfrm>
        </p:spPr>
        <p:txBody>
          <a:bodyPr/>
          <a:lstStyle/>
          <a:p>
            <a:r>
              <a:rPr lang="en-US" dirty="0"/>
              <a:t>(a) Chained fixed-size buffers. (b) Chained variable-sized buffers. (c) One large circular buffer per connection.</a:t>
            </a:r>
            <a:endParaRPr lang="en-US" dirty="0"/>
          </a:p>
        </p:txBody>
      </p:sp>
      <p:pic>
        <p:nvPicPr>
          <p:cNvPr id="2" name="Picture Placeholder 1" descr="Figure 6-15. (a) Chained fixed-size buffers. (b) Chained variable-sized buffers. (c) One large circular buffer per connection."/>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29273" y="1473641"/>
            <a:ext cx="6875243" cy="3949022"/>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 (2 of 2)</a:t>
            </a:r>
            <a:endParaRPr lang="en-US" dirty="0"/>
          </a:p>
        </p:txBody>
      </p:sp>
      <p:sp>
        <p:nvSpPr>
          <p:cNvPr id="5" name="Text Placeholder 4"/>
          <p:cNvSpPr>
            <a:spLocks noGrp="1"/>
          </p:cNvSpPr>
          <p:nvPr>
            <p:ph type="body" idx="1"/>
          </p:nvPr>
        </p:nvSpPr>
        <p:spPr>
          <a:xfrm>
            <a:off x="457200" y="5430129"/>
            <a:ext cx="8229600" cy="639209"/>
          </a:xfrm>
        </p:spPr>
        <p:txBody>
          <a:bodyPr/>
          <a:lstStyle/>
          <a:p>
            <a:r>
              <a:rPr lang="en-US" dirty="0"/>
              <a:t>Dynamic buffer allocation. The arrows show the direction of transmission. An ellipsis (...) indicates a lost segment.</a:t>
            </a:r>
            <a:endParaRPr lang="en-US" dirty="0"/>
          </a:p>
        </p:txBody>
      </p:sp>
      <p:pic>
        <p:nvPicPr>
          <p:cNvPr id="2" name="Picture Placeholder 1" descr="Figure 6-16. Dynamic buffer allocation. The arrows show the direction of transmission. An ellipsis (...) indicates a lost segmen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250266" y="1295399"/>
            <a:ext cx="6643468" cy="4002307"/>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Upper Layers</a:t>
            </a:r>
            <a:endParaRPr lang="en-US" dirty="0"/>
          </a:p>
        </p:txBody>
      </p:sp>
      <p:sp>
        <p:nvSpPr>
          <p:cNvPr id="5" name="Text Placeholder 4" descr="&#10;"/>
          <p:cNvSpPr>
            <a:spLocks noGrp="1"/>
          </p:cNvSpPr>
          <p:nvPr>
            <p:ph type="body" idx="1"/>
          </p:nvPr>
        </p:nvSpPr>
        <p:spPr>
          <a:xfrm>
            <a:off x="457200" y="5487070"/>
            <a:ext cx="8229600" cy="582268"/>
          </a:xfrm>
        </p:spPr>
        <p:txBody>
          <a:bodyPr/>
          <a:lstStyle/>
          <a:p>
            <a:pPr algn="ctr"/>
            <a:r>
              <a:rPr lang="en-US" dirty="0"/>
              <a:t>The network, transport, and application layers</a:t>
            </a:r>
            <a:endParaRPr lang="en-US" dirty="0"/>
          </a:p>
        </p:txBody>
      </p:sp>
      <p:pic>
        <p:nvPicPr>
          <p:cNvPr id="3" name="Picture Placeholder 2" descr="Figure 6-1. The network, transport, and application layer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13080" y="1974936"/>
            <a:ext cx="6917840" cy="3512134"/>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Multiplexing</a:t>
            </a:r>
            <a:endParaRPr lang="en-US" dirty="0"/>
          </a:p>
        </p:txBody>
      </p:sp>
      <p:sp>
        <p:nvSpPr>
          <p:cNvPr id="5" name="Text Placeholder 4"/>
          <p:cNvSpPr>
            <a:spLocks noGrp="1"/>
          </p:cNvSpPr>
          <p:nvPr>
            <p:ph type="body" idx="1"/>
          </p:nvPr>
        </p:nvSpPr>
        <p:spPr/>
        <p:txBody>
          <a:bodyPr/>
          <a:lstStyle/>
          <a:p>
            <a:pPr algn="ctr"/>
            <a:r>
              <a:rPr lang="en-US" dirty="0"/>
              <a:t>(a) Multiplexing. (b) Inverse multiplexing.</a:t>
            </a:r>
            <a:endParaRPr lang="en-US" dirty="0"/>
          </a:p>
        </p:txBody>
      </p:sp>
      <p:pic>
        <p:nvPicPr>
          <p:cNvPr id="2" name="Picture Placeholder 1" descr="Figure 6-17. (a) Multiplexing. (b) Inverse multiplexing."/>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42071" y="1416620"/>
            <a:ext cx="7659858" cy="3746895"/>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Crash Recovery</a:t>
            </a:r>
            <a:endParaRPr lang="en-US" dirty="0"/>
          </a:p>
        </p:txBody>
      </p:sp>
      <p:sp>
        <p:nvSpPr>
          <p:cNvPr id="5" name="Text Placeholder 4"/>
          <p:cNvSpPr>
            <a:spLocks noGrp="1"/>
          </p:cNvSpPr>
          <p:nvPr>
            <p:ph type="body" idx="1"/>
          </p:nvPr>
        </p:nvSpPr>
        <p:spPr>
          <a:xfrm>
            <a:off x="457200" y="5478524"/>
            <a:ext cx="8229600" cy="590814"/>
          </a:xfrm>
        </p:spPr>
        <p:txBody>
          <a:bodyPr/>
          <a:lstStyle/>
          <a:p>
            <a:pPr algn="ctr"/>
            <a:r>
              <a:rPr lang="en-US" dirty="0"/>
              <a:t>Different combinations of client and server strategies</a:t>
            </a:r>
            <a:endParaRPr lang="en-US" dirty="0"/>
          </a:p>
        </p:txBody>
      </p:sp>
      <p:pic>
        <p:nvPicPr>
          <p:cNvPr id="2" name="Picture Placeholder 1" descr="Figure 6-18. Different combinations of client and server strategie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580292" y="1549509"/>
            <a:ext cx="7983415" cy="3674905"/>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 Control</a:t>
            </a:r>
            <a:endParaRPr lang="en-US" dirty="0"/>
          </a:p>
        </p:txBody>
      </p:sp>
      <p:sp>
        <p:nvSpPr>
          <p:cNvPr id="3" name="Text Placeholder 2"/>
          <p:cNvSpPr>
            <a:spLocks noGrp="1"/>
          </p:cNvSpPr>
          <p:nvPr>
            <p:ph type="body" idx="1"/>
          </p:nvPr>
        </p:nvSpPr>
        <p:spPr/>
        <p:txBody>
          <a:bodyPr/>
          <a:lstStyle/>
          <a:p>
            <a:r>
              <a:rPr lang="en-US" dirty="0"/>
              <a:t>Desirable bandwidth allocation</a:t>
            </a:r>
            <a:endParaRPr lang="en-US" dirty="0"/>
          </a:p>
          <a:p>
            <a:pPr lvl="1"/>
            <a:r>
              <a:rPr lang="en-US" dirty="0"/>
              <a:t>Efficiency and power</a:t>
            </a:r>
            <a:endParaRPr lang="en-US" dirty="0"/>
          </a:p>
          <a:p>
            <a:pPr lvl="1"/>
            <a:r>
              <a:rPr lang="en-US" dirty="0"/>
              <a:t>Max-min fairness</a:t>
            </a:r>
            <a:endParaRPr lang="en-US" dirty="0"/>
          </a:p>
          <a:p>
            <a:pPr lvl="1"/>
            <a:r>
              <a:rPr lang="en-US" dirty="0"/>
              <a:t>Convergence</a:t>
            </a:r>
            <a:endParaRPr lang="en-US" dirty="0"/>
          </a:p>
          <a:p>
            <a:r>
              <a:rPr lang="en-US" dirty="0"/>
              <a:t>Regulating the sending rate</a:t>
            </a:r>
            <a:endParaRPr lang="en-US" dirty="0"/>
          </a:p>
          <a:p>
            <a:r>
              <a:rPr lang="en-US" dirty="0"/>
              <a:t>Wireless Issues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Bandwidth Allocation (1 of 3)</a:t>
            </a:r>
            <a:endParaRPr lang="en-US" dirty="0"/>
          </a:p>
        </p:txBody>
      </p:sp>
      <p:sp>
        <p:nvSpPr>
          <p:cNvPr id="3" name="Text Placeholder 2"/>
          <p:cNvSpPr>
            <a:spLocks noGrp="1"/>
          </p:cNvSpPr>
          <p:nvPr>
            <p:ph type="body" idx="1"/>
          </p:nvPr>
        </p:nvSpPr>
        <p:spPr/>
        <p:txBody>
          <a:bodyPr/>
          <a:lstStyle/>
          <a:p>
            <a:pPr algn="ctr"/>
            <a:r>
              <a:rPr lang="en-US" dirty="0"/>
              <a:t>(a) Goodput and (b) delay as a function of offered load.</a:t>
            </a:r>
            <a:endParaRPr lang="en-US" dirty="0"/>
          </a:p>
        </p:txBody>
      </p:sp>
      <p:pic>
        <p:nvPicPr>
          <p:cNvPr id="4" name="Picture Placeholder 3" descr="Figure 6-19. (a) Goodput and (b) delay as a function of offered load."/>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40544" y="1940920"/>
            <a:ext cx="7462911" cy="3110051"/>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Bandwidth Allocation (2 of 3)</a:t>
            </a:r>
            <a:endParaRPr lang="en-US" dirty="0"/>
          </a:p>
        </p:txBody>
      </p:sp>
      <p:sp>
        <p:nvSpPr>
          <p:cNvPr id="3" name="Text Placeholder 2"/>
          <p:cNvSpPr>
            <a:spLocks noGrp="1"/>
          </p:cNvSpPr>
          <p:nvPr>
            <p:ph type="body" idx="1"/>
          </p:nvPr>
        </p:nvSpPr>
        <p:spPr>
          <a:xfrm>
            <a:off x="457200" y="5514535"/>
            <a:ext cx="8229600" cy="554803"/>
          </a:xfrm>
        </p:spPr>
        <p:txBody>
          <a:bodyPr/>
          <a:lstStyle/>
          <a:p>
            <a:pPr algn="ctr"/>
            <a:r>
              <a:rPr lang="en-US" dirty="0"/>
              <a:t>Max-min bandwidth allocation for four flows</a:t>
            </a:r>
            <a:endParaRPr lang="en-US" dirty="0"/>
          </a:p>
        </p:txBody>
      </p:sp>
      <p:pic>
        <p:nvPicPr>
          <p:cNvPr id="4" name="Picture Placeholder 3" descr="Figure 6-20. Max-min bandwidth allocation for four flow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22568" y="2033391"/>
            <a:ext cx="7498863" cy="2482337"/>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Bandwidth Allocation (3 of 3)</a:t>
            </a:r>
            <a:endParaRPr lang="en-US" dirty="0"/>
          </a:p>
        </p:txBody>
      </p:sp>
      <p:sp>
        <p:nvSpPr>
          <p:cNvPr id="3" name="Text Placeholder 2"/>
          <p:cNvSpPr>
            <a:spLocks noGrp="1"/>
          </p:cNvSpPr>
          <p:nvPr>
            <p:ph type="body" idx="1"/>
          </p:nvPr>
        </p:nvSpPr>
        <p:spPr>
          <a:xfrm>
            <a:off x="457200" y="5513617"/>
            <a:ext cx="8229600" cy="555721"/>
          </a:xfrm>
        </p:spPr>
        <p:txBody>
          <a:bodyPr/>
          <a:lstStyle/>
          <a:p>
            <a:pPr algn="ctr"/>
            <a:r>
              <a:rPr lang="en-US" dirty="0"/>
              <a:t>Changing bandwidth allocation over time</a:t>
            </a:r>
            <a:endParaRPr lang="en-US" dirty="0"/>
          </a:p>
        </p:txBody>
      </p:sp>
      <p:pic>
        <p:nvPicPr>
          <p:cNvPr id="4" name="Picture Placeholder 3" descr="Figure 6-21. Changing bandwidth allocation over time.&#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31923" y="1758045"/>
            <a:ext cx="7480153" cy="3292926"/>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(1 of 4)</a:t>
            </a:r>
            <a:endParaRPr lang="en-US" dirty="0"/>
          </a:p>
        </p:txBody>
      </p:sp>
      <p:sp>
        <p:nvSpPr>
          <p:cNvPr id="3" name="Text Placeholder 2"/>
          <p:cNvSpPr>
            <a:spLocks noGrp="1"/>
          </p:cNvSpPr>
          <p:nvPr>
            <p:ph type="body" idx="1"/>
          </p:nvPr>
        </p:nvSpPr>
        <p:spPr>
          <a:xfrm>
            <a:off x="457200" y="5556741"/>
            <a:ext cx="8229600" cy="625141"/>
          </a:xfrm>
        </p:spPr>
        <p:txBody>
          <a:bodyPr/>
          <a:lstStyle/>
          <a:p>
            <a:r>
              <a:rPr lang="en-US" dirty="0"/>
              <a:t>(a) A fast network feeding a low-capacity receiver. (b) A slow network feeding a high-capacity receiver.</a:t>
            </a:r>
            <a:endParaRPr lang="en-US" dirty="0"/>
          </a:p>
        </p:txBody>
      </p:sp>
      <p:pic>
        <p:nvPicPr>
          <p:cNvPr id="4" name="Picture Placeholder 3" descr="Figure 6-22. (a) A fast network feeding a low-capacity receiver. (b) A slow network feeding a high-capacity receiver."/>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894034" y="1436357"/>
            <a:ext cx="5355932" cy="400784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(2 of 4)</a:t>
            </a:r>
            <a:endParaRPr lang="en-US" dirty="0"/>
          </a:p>
        </p:txBody>
      </p:sp>
      <p:sp>
        <p:nvSpPr>
          <p:cNvPr id="3" name="Text Placeholder 2"/>
          <p:cNvSpPr>
            <a:spLocks noGrp="1"/>
          </p:cNvSpPr>
          <p:nvPr>
            <p:ph type="body" idx="1"/>
          </p:nvPr>
        </p:nvSpPr>
        <p:spPr/>
        <p:txBody>
          <a:bodyPr/>
          <a:lstStyle/>
          <a:p>
            <a:pPr algn="ctr"/>
            <a:r>
              <a:rPr lang="en-US" dirty="0"/>
              <a:t>Signals of some congestion control protocols</a:t>
            </a:r>
            <a:endParaRPr lang="en-US" dirty="0"/>
          </a:p>
        </p:txBody>
      </p:sp>
      <p:pic>
        <p:nvPicPr>
          <p:cNvPr id="8" name="Picture 7"/>
          <p:cNvPicPr>
            <a:picLocks noChangeAspect="1"/>
          </p:cNvPicPr>
          <p:nvPr/>
        </p:nvPicPr>
        <p:blipFill>
          <a:blip r:embed="rId1"/>
          <a:stretch>
            <a:fillRect/>
          </a:stretch>
        </p:blipFill>
        <p:spPr>
          <a:xfrm>
            <a:off x="457200" y="2050758"/>
            <a:ext cx="8229600" cy="275648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(3 of 4)</a:t>
            </a:r>
            <a:endParaRPr lang="en-US" dirty="0"/>
          </a:p>
        </p:txBody>
      </p:sp>
      <p:sp>
        <p:nvSpPr>
          <p:cNvPr id="3" name="Text Placeholder 2"/>
          <p:cNvSpPr>
            <a:spLocks noGrp="1"/>
          </p:cNvSpPr>
          <p:nvPr>
            <p:ph type="body" idx="1"/>
          </p:nvPr>
        </p:nvSpPr>
        <p:spPr>
          <a:xfrm>
            <a:off x="457200" y="5781824"/>
            <a:ext cx="8229600" cy="400058"/>
          </a:xfrm>
        </p:spPr>
        <p:txBody>
          <a:bodyPr/>
          <a:lstStyle/>
          <a:p>
            <a:pPr algn="ctr"/>
            <a:r>
              <a:rPr lang="en-US" dirty="0"/>
              <a:t>Additive and multiplicative bandwidth adjustments</a:t>
            </a:r>
            <a:endParaRPr lang="en-US" dirty="0"/>
          </a:p>
        </p:txBody>
      </p:sp>
      <p:pic>
        <p:nvPicPr>
          <p:cNvPr id="4" name="Picture Placeholder 3" descr="Figure 6-24. Additive and multiplicative bandwidth adjustment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375117" y="1365739"/>
            <a:ext cx="6393766" cy="4129621"/>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(4 of 4)</a:t>
            </a:r>
            <a:endParaRPr lang="en-US" dirty="0"/>
          </a:p>
        </p:txBody>
      </p:sp>
      <p:sp>
        <p:nvSpPr>
          <p:cNvPr id="3" name="Text Placeholder 2"/>
          <p:cNvSpPr>
            <a:spLocks noGrp="1"/>
          </p:cNvSpPr>
          <p:nvPr>
            <p:ph type="body" idx="1"/>
          </p:nvPr>
        </p:nvSpPr>
        <p:spPr>
          <a:xfrm>
            <a:off x="457200" y="5455448"/>
            <a:ext cx="8229600" cy="613890"/>
          </a:xfrm>
        </p:spPr>
        <p:txBody>
          <a:bodyPr/>
          <a:lstStyle/>
          <a:p>
            <a:pPr algn="ctr"/>
            <a:r>
              <a:rPr lang="en-US" dirty="0"/>
              <a:t>Additive Increase Multiplicative Decrease (AIMD) control law</a:t>
            </a:r>
            <a:endParaRPr lang="en-US" dirty="0"/>
          </a:p>
        </p:txBody>
      </p:sp>
      <p:pic>
        <p:nvPicPr>
          <p:cNvPr id="4" name="Picture Placeholder 3" descr="Figure 6-25. Additive Increase Multiplicative Decrease (AIMD) control law."/>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85800" y="1699876"/>
            <a:ext cx="7772400" cy="335109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Service Primitives (1 of 2)</a:t>
            </a:r>
            <a:endParaRPr lang="en-US" dirty="0"/>
          </a:p>
        </p:txBody>
      </p:sp>
      <p:sp>
        <p:nvSpPr>
          <p:cNvPr id="5" name="Text Placeholder 4"/>
          <p:cNvSpPr>
            <a:spLocks noGrp="1"/>
          </p:cNvSpPr>
          <p:nvPr>
            <p:ph type="body" idx="1"/>
          </p:nvPr>
        </p:nvSpPr>
        <p:spPr/>
        <p:txBody>
          <a:bodyPr/>
          <a:lstStyle/>
          <a:p>
            <a:pPr algn="ctr"/>
            <a:r>
              <a:rPr lang="en-US" dirty="0"/>
              <a:t>The primitives for a simple transport service</a:t>
            </a:r>
            <a:endParaRPr lang="en-US" dirty="0"/>
          </a:p>
        </p:txBody>
      </p:sp>
      <p:pic>
        <p:nvPicPr>
          <p:cNvPr id="8" name="Picture 7"/>
          <p:cNvPicPr>
            <a:picLocks noChangeAspect="1"/>
          </p:cNvPicPr>
          <p:nvPr/>
        </p:nvPicPr>
        <p:blipFill>
          <a:blip r:embed="rId1"/>
          <a:stretch>
            <a:fillRect/>
          </a:stretch>
        </p:blipFill>
        <p:spPr>
          <a:xfrm>
            <a:off x="457200" y="2381803"/>
            <a:ext cx="8229600" cy="209439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Issues</a:t>
            </a:r>
            <a:endParaRPr lang="en-US" dirty="0"/>
          </a:p>
        </p:txBody>
      </p:sp>
      <p:sp>
        <p:nvSpPr>
          <p:cNvPr id="3" name="Text Placeholder 2"/>
          <p:cNvSpPr>
            <a:spLocks noGrp="1"/>
          </p:cNvSpPr>
          <p:nvPr>
            <p:ph type="body" idx="1"/>
          </p:nvPr>
        </p:nvSpPr>
        <p:spPr>
          <a:xfrm>
            <a:off x="457200" y="5472332"/>
            <a:ext cx="8229600" cy="597006"/>
          </a:xfrm>
        </p:spPr>
        <p:txBody>
          <a:bodyPr/>
          <a:lstStyle/>
          <a:p>
            <a:pPr algn="ctr"/>
            <a:r>
              <a:rPr lang="en-US" dirty="0"/>
              <a:t>Congestion control over a path with a wireless link</a:t>
            </a:r>
            <a:endParaRPr lang="en-US" dirty="0"/>
          </a:p>
        </p:txBody>
      </p:sp>
      <p:pic>
        <p:nvPicPr>
          <p:cNvPr id="4" name="Picture Placeholder 3" descr="Figure 6-26. Congestion control over a path with a wireless link."/>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64698" y="1878693"/>
            <a:ext cx="7814603" cy="2588984"/>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UDP</a:t>
            </a:r>
            <a:endParaRPr lang="en-US" dirty="0"/>
          </a:p>
        </p:txBody>
      </p:sp>
      <p:sp>
        <p:nvSpPr>
          <p:cNvPr id="3" name="Text Placeholder 2"/>
          <p:cNvSpPr>
            <a:spLocks noGrp="1"/>
          </p:cNvSpPr>
          <p:nvPr>
            <p:ph type="body" idx="1"/>
          </p:nvPr>
        </p:nvSpPr>
        <p:spPr/>
        <p:txBody>
          <a:bodyPr/>
          <a:lstStyle/>
          <a:p>
            <a:r>
              <a:rPr lang="en-US" dirty="0"/>
              <a:t>Introduction to UDP</a:t>
            </a:r>
            <a:endParaRPr lang="en-US" dirty="0"/>
          </a:p>
          <a:p>
            <a:r>
              <a:rPr lang="en-US" dirty="0"/>
              <a:t>Remote procedure call</a:t>
            </a:r>
            <a:endParaRPr lang="en-US" dirty="0"/>
          </a:p>
          <a:p>
            <a:r>
              <a:rPr lang="en-US" dirty="0"/>
              <a:t>Real-time transport</a:t>
            </a:r>
            <a:endParaRPr lang="en-US" dirty="0"/>
          </a:p>
          <a:p>
            <a:pPr lvl="1"/>
            <a:r>
              <a:rPr lang="en-US" dirty="0"/>
              <a:t>RTP—the Real-time Transport Protocol</a:t>
            </a:r>
            <a:endParaRPr lang="en-US" dirty="0"/>
          </a:p>
          <a:p>
            <a:pPr lvl="1"/>
            <a:r>
              <a:rPr lang="en-US" dirty="0"/>
              <a:t>RTCP—the Real-time Transport Control Protocol</a:t>
            </a:r>
            <a:endParaRPr lang="en-US" dirty="0"/>
          </a:p>
          <a:p>
            <a:pPr lvl="1"/>
            <a:r>
              <a:rPr lang="en-US" dirty="0"/>
              <a:t>Playout with buffering and jitter control</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UDP (1 of 2)</a:t>
            </a:r>
            <a:endParaRPr lang="en-US" dirty="0"/>
          </a:p>
        </p:txBody>
      </p:sp>
      <p:sp>
        <p:nvSpPr>
          <p:cNvPr id="3" name="Text Placeholder 2"/>
          <p:cNvSpPr>
            <a:spLocks noGrp="1"/>
          </p:cNvSpPr>
          <p:nvPr>
            <p:ph type="body" idx="1"/>
          </p:nvPr>
        </p:nvSpPr>
        <p:spPr/>
        <p:txBody>
          <a:bodyPr/>
          <a:lstStyle/>
          <a:p>
            <a:pPr algn="ctr"/>
            <a:r>
              <a:rPr lang="en-US" dirty="0"/>
              <a:t>The </a:t>
            </a:r>
            <a:r>
              <a:rPr lang="en-US" dirty="0" err="1"/>
              <a:t>UDP</a:t>
            </a:r>
            <a:r>
              <a:rPr lang="en-US" dirty="0"/>
              <a:t> header</a:t>
            </a:r>
            <a:endParaRPr lang="en-US" dirty="0"/>
          </a:p>
        </p:txBody>
      </p:sp>
      <p:pic>
        <p:nvPicPr>
          <p:cNvPr id="4" name="Picture Placeholder 3" descr="Figure 6-27. The UDP header."/>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69531" y="2188137"/>
            <a:ext cx="7604938" cy="1330738"/>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UDP (2 of 2)</a:t>
            </a:r>
            <a:endParaRPr lang="en-US" dirty="0"/>
          </a:p>
        </p:txBody>
      </p:sp>
      <p:sp>
        <p:nvSpPr>
          <p:cNvPr id="3" name="Text Placeholder 2"/>
          <p:cNvSpPr>
            <a:spLocks noGrp="1"/>
          </p:cNvSpPr>
          <p:nvPr>
            <p:ph type="body" idx="1"/>
          </p:nvPr>
        </p:nvSpPr>
        <p:spPr/>
        <p:txBody>
          <a:bodyPr/>
          <a:lstStyle/>
          <a:p>
            <a:pPr algn="ctr"/>
            <a:r>
              <a:rPr lang="en-US" dirty="0"/>
              <a:t>The IPv4 pseudoheader included in the </a:t>
            </a:r>
            <a:r>
              <a:rPr lang="en-US" dirty="0" err="1"/>
              <a:t>UDP</a:t>
            </a:r>
            <a:r>
              <a:rPr lang="en-US" dirty="0"/>
              <a:t> checksum</a:t>
            </a:r>
            <a:endParaRPr lang="en-US" dirty="0"/>
          </a:p>
        </p:txBody>
      </p:sp>
      <p:pic>
        <p:nvPicPr>
          <p:cNvPr id="4" name="Picture Placeholder 3" descr="Figure 6-28. The IPv4 pseudoheader included in the UDP checksum."/>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42430" y="2058011"/>
            <a:ext cx="6747718" cy="202162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Procedure Call</a:t>
            </a:r>
            <a:endParaRPr lang="en-US" dirty="0"/>
          </a:p>
        </p:txBody>
      </p:sp>
      <p:sp>
        <p:nvSpPr>
          <p:cNvPr id="3" name="Text Placeholder 2"/>
          <p:cNvSpPr>
            <a:spLocks noGrp="1"/>
          </p:cNvSpPr>
          <p:nvPr>
            <p:ph type="body" idx="1"/>
          </p:nvPr>
        </p:nvSpPr>
        <p:spPr/>
        <p:txBody>
          <a:bodyPr/>
          <a:lstStyle/>
          <a:p>
            <a:pPr algn="ctr"/>
            <a:r>
              <a:rPr lang="en-US" dirty="0"/>
              <a:t>Steps in making a remote procedure call. The stubs are shaded.</a:t>
            </a:r>
            <a:endParaRPr lang="en-US" dirty="0"/>
          </a:p>
        </p:txBody>
      </p:sp>
      <p:pic>
        <p:nvPicPr>
          <p:cNvPr id="4" name="Picture Placeholder 3" descr="Figure 6-29. Steps in making a remote procedure call. The stubs are shaded."/>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02322" y="1647154"/>
            <a:ext cx="7128804" cy="3404717"/>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(1 of 4)</a:t>
            </a:r>
            <a:endParaRPr lang="en-US" dirty="0"/>
          </a:p>
        </p:txBody>
      </p:sp>
      <p:sp>
        <p:nvSpPr>
          <p:cNvPr id="3" name="Text Placeholder 2"/>
          <p:cNvSpPr>
            <a:spLocks noGrp="1"/>
          </p:cNvSpPr>
          <p:nvPr>
            <p:ph type="body" idx="1"/>
          </p:nvPr>
        </p:nvSpPr>
        <p:spPr/>
        <p:txBody>
          <a:bodyPr/>
          <a:lstStyle/>
          <a:p>
            <a:pPr algn="ctr"/>
            <a:r>
              <a:rPr lang="en-US" dirty="0"/>
              <a:t>(a) The position of RTP in the protocol stack. (b) Packet nesting.</a:t>
            </a:r>
            <a:endParaRPr lang="en-US" dirty="0"/>
          </a:p>
        </p:txBody>
      </p:sp>
      <p:pic>
        <p:nvPicPr>
          <p:cNvPr id="4" name="Picture Placeholder 3" descr="Figure 6-30. (a) The position of RTP in the protocol stack. (b) Packet nesting."/>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16391" y="2075595"/>
            <a:ext cx="7111218" cy="2440311"/>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(2 of 4)</a:t>
            </a:r>
            <a:endParaRPr lang="en-US" dirty="0"/>
          </a:p>
        </p:txBody>
      </p:sp>
      <p:sp>
        <p:nvSpPr>
          <p:cNvPr id="3" name="Text Placeholder 2"/>
          <p:cNvSpPr>
            <a:spLocks noGrp="1"/>
          </p:cNvSpPr>
          <p:nvPr>
            <p:ph type="body" idx="1"/>
          </p:nvPr>
        </p:nvSpPr>
        <p:spPr>
          <a:xfrm>
            <a:off x="457200" y="5645031"/>
            <a:ext cx="8229600" cy="424307"/>
          </a:xfrm>
        </p:spPr>
        <p:txBody>
          <a:bodyPr/>
          <a:lstStyle/>
          <a:p>
            <a:pPr algn="ctr"/>
            <a:r>
              <a:rPr lang="en-US" dirty="0"/>
              <a:t>The </a:t>
            </a:r>
            <a:r>
              <a:rPr lang="en-US" dirty="0" err="1"/>
              <a:t>RTP</a:t>
            </a:r>
            <a:r>
              <a:rPr lang="en-US" dirty="0"/>
              <a:t> header</a:t>
            </a:r>
            <a:endParaRPr lang="en-US" dirty="0"/>
          </a:p>
        </p:txBody>
      </p:sp>
      <p:pic>
        <p:nvPicPr>
          <p:cNvPr id="4" name="Picture Placeholder 3" descr="Figure 6-31. The RTP header."/>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82747" y="1889459"/>
            <a:ext cx="7378505" cy="3161512"/>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(3 of 4)</a:t>
            </a:r>
            <a:endParaRPr lang="en-US" dirty="0"/>
          </a:p>
        </p:txBody>
      </p:sp>
      <p:sp>
        <p:nvSpPr>
          <p:cNvPr id="3" name="Text Placeholder 2"/>
          <p:cNvSpPr>
            <a:spLocks noGrp="1"/>
          </p:cNvSpPr>
          <p:nvPr>
            <p:ph type="body" idx="1"/>
          </p:nvPr>
        </p:nvSpPr>
        <p:spPr/>
        <p:txBody>
          <a:bodyPr/>
          <a:lstStyle/>
          <a:p>
            <a:pPr algn="ctr"/>
            <a:r>
              <a:rPr lang="en-US" dirty="0"/>
              <a:t>Smoothing the output stream by buffering packets</a:t>
            </a:r>
            <a:endParaRPr lang="en-US" dirty="0"/>
          </a:p>
        </p:txBody>
      </p:sp>
      <p:pic>
        <p:nvPicPr>
          <p:cNvPr id="4" name="Picture Placeholder 3" descr="Figure 6-32. Smoothing the output stream by buffering packet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55559" y="1892716"/>
            <a:ext cx="7632881" cy="2431944"/>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(4 of 4)</a:t>
            </a:r>
            <a:endParaRPr lang="en-US" dirty="0"/>
          </a:p>
        </p:txBody>
      </p:sp>
      <p:sp>
        <p:nvSpPr>
          <p:cNvPr id="3" name="Text Placeholder 2"/>
          <p:cNvSpPr>
            <a:spLocks noGrp="1"/>
          </p:cNvSpPr>
          <p:nvPr>
            <p:ph type="body" idx="1"/>
          </p:nvPr>
        </p:nvSpPr>
        <p:spPr/>
        <p:txBody>
          <a:bodyPr/>
          <a:lstStyle/>
          <a:p>
            <a:pPr algn="ctr"/>
            <a:r>
              <a:rPr lang="en-US" dirty="0"/>
              <a:t>(a) High jitter. (b) Low jitter.</a:t>
            </a:r>
            <a:endParaRPr lang="en-US" dirty="0"/>
          </a:p>
        </p:txBody>
      </p:sp>
      <p:pic>
        <p:nvPicPr>
          <p:cNvPr id="4" name="Picture Placeholder 3" descr="Figure 6-33. (a) High jitter. (b) Low jitter."/>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91307" y="1588182"/>
            <a:ext cx="7561385" cy="3462789"/>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TCP</a:t>
            </a:r>
            <a:br>
              <a:rPr lang="en-US" dirty="0"/>
            </a:br>
            <a:r>
              <a:rPr lang="en-US" dirty="0"/>
              <a:t>(1 of 2)</a:t>
            </a:r>
            <a:endParaRPr lang="en-US" dirty="0"/>
          </a:p>
        </p:txBody>
      </p:sp>
      <p:sp>
        <p:nvSpPr>
          <p:cNvPr id="3" name="Text Placeholder 2"/>
          <p:cNvSpPr>
            <a:spLocks noGrp="1"/>
          </p:cNvSpPr>
          <p:nvPr>
            <p:ph type="body" idx="1"/>
          </p:nvPr>
        </p:nvSpPr>
        <p:spPr/>
        <p:txBody>
          <a:bodyPr/>
          <a:lstStyle/>
          <a:p>
            <a:r>
              <a:rPr lang="en-US" dirty="0"/>
              <a:t>Introduction to TCP</a:t>
            </a:r>
            <a:endParaRPr lang="en-US" dirty="0"/>
          </a:p>
          <a:p>
            <a:r>
              <a:rPr lang="en-US" dirty="0"/>
              <a:t>The TCP service model</a:t>
            </a:r>
            <a:endParaRPr lang="en-US" dirty="0"/>
          </a:p>
          <a:p>
            <a:r>
              <a:rPr lang="en-US" dirty="0"/>
              <a:t>The TCP protocol</a:t>
            </a:r>
            <a:endParaRPr lang="en-US" dirty="0"/>
          </a:p>
          <a:p>
            <a:r>
              <a:rPr lang="en-US" dirty="0"/>
              <a:t>The TCP segment header</a:t>
            </a:r>
            <a:endParaRPr lang="en-US" dirty="0"/>
          </a:p>
          <a:p>
            <a:r>
              <a:rPr lang="en-US" dirty="0"/>
              <a:t>TCP connection establishment</a:t>
            </a:r>
            <a:endParaRPr lang="en-US" dirty="0"/>
          </a:p>
          <a:p>
            <a:r>
              <a:rPr lang="en-US" dirty="0"/>
              <a:t>TCP connection release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Service Primitives (2 of 2)</a:t>
            </a:r>
            <a:endParaRPr lang="en-US" dirty="0"/>
          </a:p>
        </p:txBody>
      </p:sp>
      <p:sp>
        <p:nvSpPr>
          <p:cNvPr id="7" name="Text Placeholder 6" descr="&#10;"/>
          <p:cNvSpPr>
            <a:spLocks noGrp="1"/>
          </p:cNvSpPr>
          <p:nvPr>
            <p:ph type="body" idx="1"/>
          </p:nvPr>
        </p:nvSpPr>
        <p:spPr/>
        <p:txBody>
          <a:bodyPr/>
          <a:lstStyle/>
          <a:p>
            <a:pPr algn="ctr"/>
            <a:r>
              <a:rPr lang="en-US" dirty="0"/>
              <a:t>Nesting of segments, packets, and frames</a:t>
            </a:r>
            <a:endParaRPr lang="en-US" dirty="0"/>
          </a:p>
        </p:txBody>
      </p:sp>
      <p:pic>
        <p:nvPicPr>
          <p:cNvPr id="3" name="Picture Placeholder 2" descr="Figure 6-3. Nesting of segments, packets, and frame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39119" y="2206031"/>
            <a:ext cx="7065762" cy="2126818"/>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TCP</a:t>
            </a:r>
            <a:br>
              <a:rPr lang="en-US" dirty="0"/>
            </a:br>
            <a:r>
              <a:rPr lang="en-US" dirty="0"/>
              <a:t>(2 of 2)</a:t>
            </a:r>
            <a:endParaRPr lang="en-US" dirty="0"/>
          </a:p>
        </p:txBody>
      </p:sp>
      <p:sp>
        <p:nvSpPr>
          <p:cNvPr id="3" name="Text Placeholder 2"/>
          <p:cNvSpPr>
            <a:spLocks noGrp="1"/>
          </p:cNvSpPr>
          <p:nvPr>
            <p:ph type="body" idx="1"/>
          </p:nvPr>
        </p:nvSpPr>
        <p:spPr/>
        <p:txBody>
          <a:bodyPr/>
          <a:lstStyle/>
          <a:p>
            <a:r>
              <a:rPr lang="en-US" dirty="0"/>
              <a:t>TCP connection management modeling</a:t>
            </a:r>
            <a:endParaRPr lang="en-US" dirty="0"/>
          </a:p>
          <a:p>
            <a:r>
              <a:rPr lang="en-US" dirty="0"/>
              <a:t>TCP sliding window</a:t>
            </a:r>
            <a:endParaRPr lang="en-US" dirty="0"/>
          </a:p>
          <a:p>
            <a:r>
              <a:rPr lang="en-US" dirty="0"/>
              <a:t>TCP timer management</a:t>
            </a:r>
            <a:endParaRPr lang="en-US" dirty="0"/>
          </a:p>
          <a:p>
            <a:r>
              <a:rPr lang="en-US" dirty="0"/>
              <a:t>TCP congestion control</a:t>
            </a:r>
            <a:endParaRPr lang="en-US" dirty="0"/>
          </a:p>
          <a:p>
            <a:r>
              <a:rPr lang="en-US" dirty="0"/>
              <a:t>TCP CUBIC</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Service Model (1 of 2)</a:t>
            </a:r>
            <a:endParaRPr lang="en-US" dirty="0"/>
          </a:p>
        </p:txBody>
      </p:sp>
      <p:sp>
        <p:nvSpPr>
          <p:cNvPr id="3" name="Text Placeholder 2"/>
          <p:cNvSpPr>
            <a:spLocks noGrp="1"/>
          </p:cNvSpPr>
          <p:nvPr>
            <p:ph type="body" idx="1"/>
          </p:nvPr>
        </p:nvSpPr>
        <p:spPr/>
        <p:txBody>
          <a:bodyPr/>
          <a:lstStyle/>
          <a:p>
            <a:pPr algn="ctr"/>
            <a:r>
              <a:rPr lang="en-US" dirty="0"/>
              <a:t>Some assigned ports</a:t>
            </a:r>
            <a:endParaRPr lang="en-US" dirty="0"/>
          </a:p>
        </p:txBody>
      </p:sp>
      <p:pic>
        <p:nvPicPr>
          <p:cNvPr id="8" name="Picture 7"/>
          <p:cNvPicPr>
            <a:picLocks noChangeAspect="1"/>
          </p:cNvPicPr>
          <p:nvPr/>
        </p:nvPicPr>
        <p:blipFill>
          <a:blip r:embed="rId1"/>
          <a:stretch>
            <a:fillRect/>
          </a:stretch>
        </p:blipFill>
        <p:spPr>
          <a:xfrm>
            <a:off x="544530" y="1421303"/>
            <a:ext cx="8054940" cy="465065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Service Model (2 of 2)</a:t>
            </a:r>
            <a:endParaRPr lang="en-US" dirty="0"/>
          </a:p>
        </p:txBody>
      </p:sp>
      <p:sp>
        <p:nvSpPr>
          <p:cNvPr id="3" name="Text Placeholder 2"/>
          <p:cNvSpPr>
            <a:spLocks noGrp="1"/>
          </p:cNvSpPr>
          <p:nvPr>
            <p:ph type="body" idx="1"/>
          </p:nvPr>
        </p:nvSpPr>
        <p:spPr/>
        <p:txBody>
          <a:bodyPr/>
          <a:lstStyle/>
          <a:p>
            <a:r>
              <a:rPr lang="en-US" dirty="0"/>
              <a:t>(a) Four 512-byte segments sent as separate IP datagrams. (b) The 2048 bytes of data delivered to the application in a single READ call.</a:t>
            </a:r>
            <a:endParaRPr lang="en-US" dirty="0"/>
          </a:p>
        </p:txBody>
      </p:sp>
      <p:pic>
        <p:nvPicPr>
          <p:cNvPr id="4" name="Picture Placeholder 3" descr="Figure 6-35. (a) Four 512-byte segments sent as separate IP datagrams. (b) The 2048 bytes of data delivered to the application in a single READ call."/>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54048" y="2503561"/>
            <a:ext cx="7035903" cy="1154037"/>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Segment Header</a:t>
            </a:r>
            <a:endParaRPr lang="en-US" dirty="0"/>
          </a:p>
        </p:txBody>
      </p:sp>
      <p:sp>
        <p:nvSpPr>
          <p:cNvPr id="3" name="Text Placeholder 2"/>
          <p:cNvSpPr>
            <a:spLocks noGrp="1"/>
          </p:cNvSpPr>
          <p:nvPr>
            <p:ph type="body" idx="1"/>
          </p:nvPr>
        </p:nvSpPr>
        <p:spPr>
          <a:xfrm>
            <a:off x="457200" y="5613009"/>
            <a:ext cx="8229600" cy="456329"/>
          </a:xfrm>
        </p:spPr>
        <p:txBody>
          <a:bodyPr/>
          <a:lstStyle/>
          <a:p>
            <a:pPr algn="ctr"/>
            <a:r>
              <a:rPr lang="en-US" dirty="0"/>
              <a:t>The TCP header</a:t>
            </a:r>
            <a:endParaRPr lang="en-US" dirty="0"/>
          </a:p>
        </p:txBody>
      </p:sp>
      <p:pic>
        <p:nvPicPr>
          <p:cNvPr id="4" name="Picture Placeholder 3" descr="Figure 6-36. The TCP header."/>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234440" y="1393875"/>
            <a:ext cx="6675120" cy="4136292"/>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Establishment</a:t>
            </a:r>
            <a:endParaRPr lang="en-US" dirty="0"/>
          </a:p>
        </p:txBody>
      </p:sp>
      <p:sp>
        <p:nvSpPr>
          <p:cNvPr id="3" name="Text Placeholder 2"/>
          <p:cNvSpPr>
            <a:spLocks noGrp="1"/>
          </p:cNvSpPr>
          <p:nvPr>
            <p:ph type="body" idx="1"/>
          </p:nvPr>
        </p:nvSpPr>
        <p:spPr/>
        <p:txBody>
          <a:bodyPr/>
          <a:lstStyle/>
          <a:p>
            <a:r>
              <a:rPr lang="en-US" dirty="0"/>
              <a:t>(a) TCP connection establishment in the normal case. (b) Simultaneous connection establishment on both sides.</a:t>
            </a:r>
            <a:endParaRPr lang="en-US" dirty="0"/>
          </a:p>
        </p:txBody>
      </p:sp>
      <p:pic>
        <p:nvPicPr>
          <p:cNvPr id="4" name="Picture Placeholder 3" descr="Figure 6-37. (a) TCP connection establishment in the normal case. (b) Simultaneous connection establishment on both side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51560" y="1520758"/>
            <a:ext cx="7040880" cy="3628689"/>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Management Modeling</a:t>
            </a:r>
            <a:br>
              <a:rPr lang="en-US" dirty="0"/>
            </a:br>
            <a:r>
              <a:rPr lang="en-US" dirty="0"/>
              <a:t>(1 of 2)</a:t>
            </a:r>
            <a:endParaRPr lang="en-US" dirty="0"/>
          </a:p>
        </p:txBody>
      </p:sp>
      <p:sp>
        <p:nvSpPr>
          <p:cNvPr id="3" name="Text Placeholder 2"/>
          <p:cNvSpPr>
            <a:spLocks noGrp="1"/>
          </p:cNvSpPr>
          <p:nvPr>
            <p:ph type="body" idx="1"/>
          </p:nvPr>
        </p:nvSpPr>
        <p:spPr>
          <a:xfrm>
            <a:off x="457200" y="5598942"/>
            <a:ext cx="8229600" cy="470396"/>
          </a:xfrm>
        </p:spPr>
        <p:txBody>
          <a:bodyPr/>
          <a:lstStyle/>
          <a:p>
            <a:pPr algn="ctr"/>
            <a:r>
              <a:rPr lang="en-US" dirty="0"/>
              <a:t>The states used in the TCP connection management finite state machine</a:t>
            </a:r>
            <a:endParaRPr lang="en-US" dirty="0"/>
          </a:p>
        </p:txBody>
      </p:sp>
      <p:pic>
        <p:nvPicPr>
          <p:cNvPr id="8" name="Picture 7"/>
          <p:cNvPicPr>
            <a:picLocks noChangeAspect="1"/>
          </p:cNvPicPr>
          <p:nvPr/>
        </p:nvPicPr>
        <p:blipFill>
          <a:blip r:embed="rId1"/>
          <a:stretch>
            <a:fillRect/>
          </a:stretch>
        </p:blipFill>
        <p:spPr>
          <a:xfrm>
            <a:off x="934948" y="1239768"/>
            <a:ext cx="7274104" cy="437846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Management Modeling</a:t>
            </a:r>
            <a:br>
              <a:rPr lang="en-US" dirty="0"/>
            </a:br>
            <a:r>
              <a:rPr lang="en-US" dirty="0"/>
              <a:t>(2 of 2)</a:t>
            </a:r>
            <a:endParaRPr lang="en-US" dirty="0"/>
          </a:p>
        </p:txBody>
      </p:sp>
      <p:sp>
        <p:nvSpPr>
          <p:cNvPr id="3" name="Text Placeholder 2"/>
          <p:cNvSpPr>
            <a:spLocks noGrp="1"/>
          </p:cNvSpPr>
          <p:nvPr>
            <p:ph type="body" idx="1"/>
          </p:nvPr>
        </p:nvSpPr>
        <p:spPr>
          <a:xfrm>
            <a:off x="457200" y="5247923"/>
            <a:ext cx="8229600" cy="1018367"/>
          </a:xfrm>
        </p:spPr>
        <p:txBody>
          <a:bodyPr/>
          <a:lstStyle/>
          <a:p>
            <a:r>
              <a:rPr lang="en-US" dirty="0"/>
              <a:t>TCP connection management finite state machine. The heavy solid line is the normal path for a client. The heavy dashed line is the normal path for a server. The light lines are unusual events. Each transition is labeled with the event causing it and the action resulting from it, separated by a slash.</a:t>
            </a:r>
            <a:endParaRPr lang="en-US" dirty="0"/>
          </a:p>
        </p:txBody>
      </p:sp>
      <p:pic>
        <p:nvPicPr>
          <p:cNvPr id="4" name="Picture Placeholder 3" descr="Figure 6-39. TCP connection management finite state machine. The heavy solid line is the normal path for a client. The heavy dashed line is the normal path for a server. The light lines are unusual events. Each transition is labeled with the event causing it and the action resulting from it, separated by a slash."/>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363372" y="1006738"/>
            <a:ext cx="4168145" cy="4121047"/>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Sliding Window (1 of 2)</a:t>
            </a:r>
            <a:endParaRPr lang="en-US" dirty="0"/>
          </a:p>
        </p:txBody>
      </p:sp>
      <p:sp>
        <p:nvSpPr>
          <p:cNvPr id="3" name="Text Placeholder 2"/>
          <p:cNvSpPr>
            <a:spLocks noGrp="1"/>
          </p:cNvSpPr>
          <p:nvPr>
            <p:ph type="body" idx="1"/>
          </p:nvPr>
        </p:nvSpPr>
        <p:spPr/>
        <p:txBody>
          <a:bodyPr/>
          <a:lstStyle/>
          <a:p>
            <a:pPr algn="ctr"/>
            <a:r>
              <a:rPr lang="en-US" dirty="0"/>
              <a:t>Window management in TCP</a:t>
            </a:r>
            <a:endParaRPr lang="en-US" dirty="0"/>
          </a:p>
        </p:txBody>
      </p:sp>
      <p:pic>
        <p:nvPicPr>
          <p:cNvPr id="5" name="Picture Placeholder 4" descr="Figure 6-40. Window management in TCP."/>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252472" y="1475987"/>
            <a:ext cx="4639056" cy="3941064"/>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Sliding Window (2 of 2)</a:t>
            </a:r>
            <a:endParaRPr lang="en-US" dirty="0"/>
          </a:p>
        </p:txBody>
      </p:sp>
      <p:sp>
        <p:nvSpPr>
          <p:cNvPr id="3" name="Text Placeholder 2"/>
          <p:cNvSpPr>
            <a:spLocks noGrp="1"/>
          </p:cNvSpPr>
          <p:nvPr>
            <p:ph type="body" idx="1"/>
          </p:nvPr>
        </p:nvSpPr>
        <p:spPr>
          <a:xfrm>
            <a:off x="457200" y="5662616"/>
            <a:ext cx="8229600" cy="406722"/>
          </a:xfrm>
        </p:spPr>
        <p:txBody>
          <a:bodyPr/>
          <a:lstStyle/>
          <a:p>
            <a:pPr algn="ctr"/>
            <a:r>
              <a:rPr lang="en-US" dirty="0"/>
              <a:t>Silly window syndrome</a:t>
            </a:r>
            <a:endParaRPr lang="en-US" dirty="0"/>
          </a:p>
        </p:txBody>
      </p:sp>
      <p:pic>
        <p:nvPicPr>
          <p:cNvPr id="7" name="Picture Placeholder 6" descr="Figure 6-41. Silly window syndrom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502472" y="1612292"/>
            <a:ext cx="6139055" cy="3733431"/>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Timer Management</a:t>
            </a:r>
            <a:endParaRPr lang="en-US" dirty="0"/>
          </a:p>
        </p:txBody>
      </p:sp>
      <p:sp>
        <p:nvSpPr>
          <p:cNvPr id="3" name="Text Placeholder 2"/>
          <p:cNvSpPr>
            <a:spLocks noGrp="1"/>
          </p:cNvSpPr>
          <p:nvPr>
            <p:ph type="body" idx="1"/>
          </p:nvPr>
        </p:nvSpPr>
        <p:spPr>
          <a:xfrm>
            <a:off x="457200" y="5497422"/>
            <a:ext cx="8229600" cy="698528"/>
          </a:xfrm>
        </p:spPr>
        <p:txBody>
          <a:bodyPr/>
          <a:lstStyle/>
          <a:p>
            <a:r>
              <a:rPr lang="en-US" dirty="0"/>
              <a:t>(a) Probability density of acknowledgement arrival times in the data link layer. (b) Probability density of acknowledgement arrival times for TCP.</a:t>
            </a:r>
            <a:endParaRPr lang="en-US" dirty="0"/>
          </a:p>
        </p:txBody>
      </p:sp>
      <p:pic>
        <p:nvPicPr>
          <p:cNvPr id="4" name="Picture Placeholder 3" descr="Figure 6-42. (a) Probability density of acknowledgement arrival times in the data link layer. (b) Probability density of acknowledgement arrival times for TCP."/>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49104" y="1481739"/>
            <a:ext cx="7645791" cy="3889071"/>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Berkeley Sockets (1 of 2)</a:t>
            </a:r>
            <a:endParaRPr lang="en-US" dirty="0"/>
          </a:p>
        </p:txBody>
      </p:sp>
      <p:sp>
        <p:nvSpPr>
          <p:cNvPr id="7" name="Text Placeholder 6"/>
          <p:cNvSpPr>
            <a:spLocks noGrp="1"/>
          </p:cNvSpPr>
          <p:nvPr>
            <p:ph type="body" idx="1"/>
          </p:nvPr>
        </p:nvSpPr>
        <p:spPr/>
        <p:txBody>
          <a:bodyPr/>
          <a:lstStyle/>
          <a:p>
            <a:r>
              <a:rPr lang="en-US" dirty="0"/>
              <a:t>A state diagram for a simple connection management scheme. Transitions labeled in italics are caused by packet arrivals. The solid lines show the client’s state sequence. The dashed lines show the server’s state sequence.</a:t>
            </a:r>
            <a:endParaRPr lang="en-US" dirty="0"/>
          </a:p>
        </p:txBody>
      </p:sp>
      <p:pic>
        <p:nvPicPr>
          <p:cNvPr id="3" name="Picture Placeholder 2" descr="Figure 6-4. A state diagram for a simple connection management scheme. Transitions labeled in italics are caused by packet arrivals. The solid lines show the client’s state sequence. The dashed lines show the server’s state sequenc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162907" y="1376217"/>
            <a:ext cx="4818185" cy="3755125"/>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(1 of 6)</a:t>
            </a:r>
            <a:endParaRPr lang="en-US" dirty="0"/>
          </a:p>
        </p:txBody>
      </p:sp>
      <p:sp>
        <p:nvSpPr>
          <p:cNvPr id="3" name="Text Placeholder 2"/>
          <p:cNvSpPr>
            <a:spLocks noGrp="1"/>
          </p:cNvSpPr>
          <p:nvPr>
            <p:ph type="body" idx="1"/>
          </p:nvPr>
        </p:nvSpPr>
        <p:spPr/>
        <p:txBody>
          <a:bodyPr/>
          <a:lstStyle/>
          <a:p>
            <a:pPr algn="ctr"/>
            <a:r>
              <a:rPr lang="en-US" dirty="0"/>
              <a:t>A burst of packets from a sender and the returning </a:t>
            </a:r>
            <a:r>
              <a:rPr lang="en-US" dirty="0" err="1"/>
              <a:t>ack</a:t>
            </a:r>
            <a:r>
              <a:rPr lang="en-US" dirty="0"/>
              <a:t> clock</a:t>
            </a:r>
            <a:endParaRPr lang="en-US" dirty="0"/>
          </a:p>
        </p:txBody>
      </p:sp>
      <p:pic>
        <p:nvPicPr>
          <p:cNvPr id="4" name="Picture Placeholder 3" descr="Figure 6-43. A burst of packets from a sender and the returning ack clock."/>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24171" y="2318029"/>
            <a:ext cx="7895658" cy="1649060"/>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(2 of 6)</a:t>
            </a:r>
            <a:endParaRPr lang="en-US" dirty="0"/>
          </a:p>
        </p:txBody>
      </p:sp>
      <p:sp>
        <p:nvSpPr>
          <p:cNvPr id="3" name="Text Placeholder 2"/>
          <p:cNvSpPr>
            <a:spLocks noGrp="1"/>
          </p:cNvSpPr>
          <p:nvPr>
            <p:ph type="body" idx="1"/>
          </p:nvPr>
        </p:nvSpPr>
        <p:spPr>
          <a:xfrm>
            <a:off x="457200" y="5584299"/>
            <a:ext cx="8229600" cy="485039"/>
          </a:xfrm>
        </p:spPr>
        <p:txBody>
          <a:bodyPr/>
          <a:lstStyle/>
          <a:p>
            <a:pPr algn="ctr"/>
            <a:r>
              <a:rPr lang="en-US" dirty="0"/>
              <a:t>Slow start from an initial congestion window of one segment</a:t>
            </a:r>
            <a:endParaRPr lang="en-US" dirty="0"/>
          </a:p>
        </p:txBody>
      </p:sp>
      <p:pic>
        <p:nvPicPr>
          <p:cNvPr id="4" name="Picture Placeholder 3" descr="Figure 6-44. Slow start from an initial congestion window of one segmen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43000" y="1520000"/>
            <a:ext cx="6858000" cy="3839698"/>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(3 of 6)</a:t>
            </a:r>
            <a:endParaRPr lang="en-US" dirty="0"/>
          </a:p>
        </p:txBody>
      </p:sp>
      <p:sp>
        <p:nvSpPr>
          <p:cNvPr id="3" name="Text Placeholder 2"/>
          <p:cNvSpPr>
            <a:spLocks noGrp="1"/>
          </p:cNvSpPr>
          <p:nvPr>
            <p:ph type="body" idx="1"/>
          </p:nvPr>
        </p:nvSpPr>
        <p:spPr/>
        <p:txBody>
          <a:bodyPr/>
          <a:lstStyle/>
          <a:p>
            <a:pPr algn="ctr"/>
            <a:r>
              <a:rPr lang="en-US" dirty="0"/>
              <a:t>Additive increase from an initial congestion window of one segment</a:t>
            </a:r>
            <a:endParaRPr lang="en-US" dirty="0"/>
          </a:p>
        </p:txBody>
      </p:sp>
      <p:pic>
        <p:nvPicPr>
          <p:cNvPr id="4" name="Picture Placeholder 3" descr="Figure 6-45. Additive increase from an initial congestion window of one segmen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881553" y="1533615"/>
            <a:ext cx="5380894" cy="3778629"/>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(4 of 6)</a:t>
            </a:r>
            <a:endParaRPr lang="en-US" dirty="0"/>
          </a:p>
        </p:txBody>
      </p:sp>
      <p:sp>
        <p:nvSpPr>
          <p:cNvPr id="3" name="Text Placeholder 2"/>
          <p:cNvSpPr>
            <a:spLocks noGrp="1"/>
          </p:cNvSpPr>
          <p:nvPr>
            <p:ph type="body" idx="1"/>
          </p:nvPr>
        </p:nvSpPr>
        <p:spPr>
          <a:xfrm>
            <a:off x="457200" y="5475395"/>
            <a:ext cx="8229600" cy="593943"/>
          </a:xfrm>
        </p:spPr>
        <p:txBody>
          <a:bodyPr/>
          <a:lstStyle/>
          <a:p>
            <a:pPr algn="ctr"/>
            <a:r>
              <a:rPr lang="en-US" dirty="0"/>
              <a:t>Slow start followed by additive increase in TCP Tahoe</a:t>
            </a:r>
            <a:endParaRPr lang="en-US" dirty="0"/>
          </a:p>
        </p:txBody>
      </p:sp>
      <p:pic>
        <p:nvPicPr>
          <p:cNvPr id="4" name="Picture Placeholder 3" descr="Figure 6-46. Slow start followed by additive increase in TCP Taho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13935" y="1659199"/>
            <a:ext cx="7716129" cy="3621212"/>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(5 of 6)</a:t>
            </a:r>
            <a:endParaRPr lang="en-US" dirty="0"/>
          </a:p>
        </p:txBody>
      </p:sp>
      <p:sp>
        <p:nvSpPr>
          <p:cNvPr id="3" name="Text Placeholder 2"/>
          <p:cNvSpPr>
            <a:spLocks noGrp="1"/>
          </p:cNvSpPr>
          <p:nvPr>
            <p:ph type="body" idx="1"/>
          </p:nvPr>
        </p:nvSpPr>
        <p:spPr>
          <a:xfrm>
            <a:off x="457200" y="5584874"/>
            <a:ext cx="8229600" cy="484464"/>
          </a:xfrm>
        </p:spPr>
        <p:txBody>
          <a:bodyPr/>
          <a:lstStyle/>
          <a:p>
            <a:pPr algn="ctr"/>
            <a:r>
              <a:rPr lang="en-US" dirty="0"/>
              <a:t>Fast recovery and the sawtooth pattern of TCP Reno</a:t>
            </a:r>
            <a:endParaRPr lang="en-US" dirty="0"/>
          </a:p>
        </p:txBody>
      </p:sp>
      <p:pic>
        <p:nvPicPr>
          <p:cNvPr id="4" name="Picture Placeholder 3" descr="Figure 6-47. Fast recovery and the sawtooth pattern of TCP Reno."/>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29529" y="1680066"/>
            <a:ext cx="7884942" cy="3775736"/>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(6 of 6)</a:t>
            </a:r>
            <a:endParaRPr lang="en-US" dirty="0"/>
          </a:p>
        </p:txBody>
      </p:sp>
      <p:sp>
        <p:nvSpPr>
          <p:cNvPr id="3" name="Text Placeholder 2"/>
          <p:cNvSpPr>
            <a:spLocks noGrp="1"/>
          </p:cNvSpPr>
          <p:nvPr>
            <p:ph type="body" idx="1"/>
          </p:nvPr>
        </p:nvSpPr>
        <p:spPr/>
        <p:txBody>
          <a:bodyPr/>
          <a:lstStyle/>
          <a:p>
            <a:pPr algn="ctr"/>
            <a:r>
              <a:rPr lang="en-US" dirty="0"/>
              <a:t>Selective acknowledgements</a:t>
            </a:r>
            <a:endParaRPr lang="en-US" dirty="0"/>
          </a:p>
        </p:txBody>
      </p:sp>
      <p:pic>
        <p:nvPicPr>
          <p:cNvPr id="4" name="Picture Placeholder 3" descr="Figure 6-48. Selective acknowledgement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32639" y="2224948"/>
            <a:ext cx="7478721" cy="1699938"/>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CUBIC</a:t>
            </a:r>
            <a:endParaRPr lang="en-US" dirty="0"/>
          </a:p>
        </p:txBody>
      </p:sp>
      <p:sp>
        <p:nvSpPr>
          <p:cNvPr id="3" name="Text Placeholder 2"/>
          <p:cNvSpPr>
            <a:spLocks noGrp="1"/>
          </p:cNvSpPr>
          <p:nvPr>
            <p:ph type="body" idx="1"/>
          </p:nvPr>
        </p:nvSpPr>
        <p:spPr>
          <a:xfrm>
            <a:off x="457200" y="5560217"/>
            <a:ext cx="8229600" cy="509121"/>
          </a:xfrm>
        </p:spPr>
        <p:txBody>
          <a:bodyPr/>
          <a:lstStyle/>
          <a:p>
            <a:pPr algn="ctr"/>
            <a:r>
              <a:rPr lang="en-US" dirty="0"/>
              <a:t>Evolution of TCP CUBIC Congestion Window</a:t>
            </a:r>
            <a:endParaRPr lang="en-US" dirty="0"/>
          </a:p>
        </p:txBody>
      </p:sp>
      <p:pic>
        <p:nvPicPr>
          <p:cNvPr id="4" name="Picture Placeholder 3" descr="Figure 6-49. Evolution of TCP CUBIC Congestion Window."/>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248507" y="1429676"/>
            <a:ext cx="6646985" cy="3996264"/>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Protocols and Congestion Control</a:t>
            </a:r>
            <a:endParaRPr lang="en-US" dirty="0"/>
          </a:p>
        </p:txBody>
      </p:sp>
      <p:sp>
        <p:nvSpPr>
          <p:cNvPr id="5" name="Text Placeholder 4"/>
          <p:cNvSpPr>
            <a:spLocks noGrp="1"/>
          </p:cNvSpPr>
          <p:nvPr>
            <p:ph type="body" idx="1"/>
          </p:nvPr>
        </p:nvSpPr>
        <p:spPr/>
        <p:txBody>
          <a:bodyPr/>
          <a:lstStyle/>
          <a:p>
            <a:r>
              <a:rPr lang="en-US" dirty="0"/>
              <a:t>QUIC: Quick UDP Internet Connections</a:t>
            </a:r>
            <a:endParaRPr lang="en-US" dirty="0"/>
          </a:p>
          <a:p>
            <a:r>
              <a:rPr lang="en-US" dirty="0"/>
              <a:t>BBR: Congestion control based on bottleneck bandwidth</a:t>
            </a:r>
            <a:endParaRPr lang="en-US" dirty="0"/>
          </a:p>
          <a:p>
            <a:r>
              <a:rPr lang="en-US" dirty="0"/>
              <a:t>The future of TCP</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BBR: Congestion Control Based on Bottleneck Bandwidth</a:t>
            </a:r>
            <a:endParaRPr lang="en-US" dirty="0"/>
          </a:p>
        </p:txBody>
      </p:sp>
      <p:sp>
        <p:nvSpPr>
          <p:cNvPr id="3" name="Text Placeholder 2"/>
          <p:cNvSpPr>
            <a:spLocks noGrp="1"/>
          </p:cNvSpPr>
          <p:nvPr>
            <p:ph type="body" idx="1"/>
          </p:nvPr>
        </p:nvSpPr>
        <p:spPr>
          <a:xfrm>
            <a:off x="457200" y="5541268"/>
            <a:ext cx="8229600" cy="528070"/>
          </a:xfrm>
        </p:spPr>
        <p:txBody>
          <a:bodyPr/>
          <a:lstStyle/>
          <a:p>
            <a:pPr algn="ctr"/>
            <a:r>
              <a:rPr lang="en-US" dirty="0" err="1"/>
              <a:t>BBR</a:t>
            </a:r>
            <a:r>
              <a:rPr lang="en-US" dirty="0"/>
              <a:t> Operating Point</a:t>
            </a:r>
            <a:endParaRPr lang="en-US" dirty="0"/>
          </a:p>
        </p:txBody>
      </p:sp>
      <p:pic>
        <p:nvPicPr>
          <p:cNvPr id="4" name="Picture Placeholder 3" descr="Figure 6-50. BBR Operating Point."/>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795954" y="1504613"/>
            <a:ext cx="3552092" cy="4036655"/>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of TCP</a:t>
            </a:r>
            <a:endParaRPr lang="en-US" dirty="0"/>
          </a:p>
        </p:txBody>
      </p:sp>
      <p:sp>
        <p:nvSpPr>
          <p:cNvPr id="5" name="Text Placeholder 4"/>
          <p:cNvSpPr>
            <a:spLocks noGrp="1"/>
          </p:cNvSpPr>
          <p:nvPr>
            <p:ph type="body" idx="1"/>
          </p:nvPr>
        </p:nvSpPr>
        <p:spPr/>
        <p:txBody>
          <a:bodyPr/>
          <a:lstStyle/>
          <a:p>
            <a:r>
              <a:rPr lang="en-US" dirty="0"/>
              <a:t>TCP will continue to evolve</a:t>
            </a:r>
            <a:endParaRPr lang="en-US" dirty="0"/>
          </a:p>
          <a:p>
            <a:r>
              <a:rPr lang="en-US" dirty="0"/>
              <a:t>TCP issues</a:t>
            </a:r>
            <a:endParaRPr lang="en-US" dirty="0"/>
          </a:p>
          <a:p>
            <a:pPr lvl="1"/>
            <a:r>
              <a:rPr lang="en-US" dirty="0"/>
              <a:t>Does not provide transport semantics applications want</a:t>
            </a:r>
            <a:endParaRPr lang="en-US" dirty="0"/>
          </a:p>
          <a:p>
            <a:pPr lvl="1"/>
            <a:r>
              <a:rPr lang="en-US" dirty="0"/>
              <a:t>Application must deal with problems not solved by TCP</a:t>
            </a:r>
            <a:endParaRPr lang="en-US" dirty="0"/>
          </a:p>
          <a:p>
            <a:r>
              <a:rPr lang="en-US" dirty="0"/>
              <a:t>Proposals providing a slightly different interface</a:t>
            </a:r>
            <a:endParaRPr lang="en-US" dirty="0"/>
          </a:p>
          <a:p>
            <a:pPr lvl="1"/>
            <a:r>
              <a:rPr lang="en-US" dirty="0"/>
              <a:t>SCTP and SST</a:t>
            </a:r>
            <a:endParaRPr lang="en-US" dirty="0"/>
          </a:p>
          <a:p>
            <a:r>
              <a:rPr lang="en-US" dirty="0"/>
              <a:t>Must deal with “If it ain’t broke, don’t fix it’’ mentality</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Berkeley Sockets (2 of 2)</a:t>
            </a:r>
            <a:endParaRPr lang="en-US" dirty="0"/>
          </a:p>
        </p:txBody>
      </p:sp>
      <p:sp>
        <p:nvSpPr>
          <p:cNvPr id="7" name="Text Placeholder 6"/>
          <p:cNvSpPr>
            <a:spLocks noGrp="1"/>
          </p:cNvSpPr>
          <p:nvPr>
            <p:ph type="body" idx="1"/>
          </p:nvPr>
        </p:nvSpPr>
        <p:spPr>
          <a:xfrm>
            <a:off x="457200" y="5061245"/>
            <a:ext cx="8229600" cy="1018367"/>
          </a:xfrm>
        </p:spPr>
        <p:txBody>
          <a:bodyPr/>
          <a:lstStyle/>
          <a:p>
            <a:pPr algn="ctr"/>
            <a:r>
              <a:rPr lang="en-US" dirty="0"/>
              <a:t>The socket primitives for TCP</a:t>
            </a:r>
            <a:endParaRPr lang="en-US" dirty="0"/>
          </a:p>
        </p:txBody>
      </p:sp>
      <p:pic>
        <p:nvPicPr>
          <p:cNvPr id="8" name="Picture 7"/>
          <p:cNvPicPr>
            <a:picLocks noChangeAspect="1"/>
          </p:cNvPicPr>
          <p:nvPr/>
        </p:nvPicPr>
        <p:blipFill>
          <a:blip r:embed="rId1"/>
          <a:stretch>
            <a:fillRect/>
          </a:stretch>
        </p:blipFill>
        <p:spPr>
          <a:xfrm>
            <a:off x="457200" y="1725985"/>
            <a:ext cx="8229600" cy="340603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Issues</a:t>
            </a:r>
            <a:endParaRPr lang="en-US" dirty="0"/>
          </a:p>
        </p:txBody>
      </p:sp>
      <p:sp>
        <p:nvSpPr>
          <p:cNvPr id="5" name="Text Placeholder 4"/>
          <p:cNvSpPr>
            <a:spLocks noGrp="1"/>
          </p:cNvSpPr>
          <p:nvPr>
            <p:ph type="body" idx="1"/>
          </p:nvPr>
        </p:nvSpPr>
        <p:spPr/>
        <p:txBody>
          <a:bodyPr/>
          <a:lstStyle/>
          <a:p>
            <a:r>
              <a:rPr lang="en-US" dirty="0"/>
              <a:t>Performance problems</a:t>
            </a:r>
            <a:endParaRPr lang="en-US" dirty="0"/>
          </a:p>
          <a:p>
            <a:r>
              <a:rPr lang="en-US" dirty="0"/>
              <a:t>Measuring network performance</a:t>
            </a:r>
            <a:endParaRPr lang="en-US" dirty="0"/>
          </a:p>
          <a:p>
            <a:r>
              <a:rPr lang="en-US" dirty="0"/>
              <a:t>Measuring access network throughput</a:t>
            </a:r>
            <a:endParaRPr lang="en-US" dirty="0"/>
          </a:p>
          <a:p>
            <a:r>
              <a:rPr lang="en-US" dirty="0"/>
              <a:t>Measuring quality of experience</a:t>
            </a:r>
            <a:endParaRPr lang="en-US" dirty="0"/>
          </a:p>
          <a:p>
            <a:r>
              <a:rPr lang="en-US" dirty="0"/>
              <a:t>Host design for fast networks</a:t>
            </a:r>
            <a:endParaRPr lang="en-US" dirty="0"/>
          </a:p>
          <a:p>
            <a:r>
              <a:rPr lang="en-US" dirty="0"/>
              <a:t>Fast segment processing</a:t>
            </a:r>
            <a:endParaRPr lang="en-US" dirty="0"/>
          </a:p>
          <a:p>
            <a:r>
              <a:rPr lang="en-US" dirty="0"/>
              <a:t>Header compression</a:t>
            </a:r>
            <a:endParaRPr lang="en-US" dirty="0"/>
          </a:p>
          <a:p>
            <a:r>
              <a:rPr lang="en-US" dirty="0"/>
              <a:t>Protocols for ‘‘long fat’’ networks</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Problems in Computer Networks</a:t>
            </a:r>
            <a:endParaRPr lang="en-US" dirty="0"/>
          </a:p>
        </p:txBody>
      </p:sp>
      <p:sp>
        <p:nvSpPr>
          <p:cNvPr id="5" name="Text Placeholder 4"/>
          <p:cNvSpPr>
            <a:spLocks noGrp="1"/>
          </p:cNvSpPr>
          <p:nvPr>
            <p:ph type="body" idx="1"/>
          </p:nvPr>
        </p:nvSpPr>
        <p:spPr/>
        <p:txBody>
          <a:bodyPr/>
          <a:lstStyle/>
          <a:p>
            <a:r>
              <a:rPr lang="en-US" dirty="0"/>
              <a:t>Temporary resource overloads</a:t>
            </a:r>
            <a:endParaRPr lang="en-US" dirty="0"/>
          </a:p>
          <a:p>
            <a:r>
              <a:rPr lang="en-US" dirty="0"/>
              <a:t>Structural resource imbalance</a:t>
            </a:r>
            <a:endParaRPr lang="en-US" dirty="0"/>
          </a:p>
          <a:p>
            <a:r>
              <a:rPr lang="en-US" dirty="0"/>
              <a:t>Synchronous overloads</a:t>
            </a:r>
            <a:endParaRPr lang="en-US" dirty="0"/>
          </a:p>
          <a:p>
            <a:pPr lvl="1"/>
            <a:r>
              <a:rPr lang="en-US" dirty="0"/>
              <a:t>Broadcast storm from a bad segment</a:t>
            </a:r>
            <a:endParaRPr lang="en-US" dirty="0"/>
          </a:p>
          <a:p>
            <a:pPr lvl="1"/>
            <a:r>
              <a:rPr lang="en-US" dirty="0"/>
              <a:t>Power returning after power failure</a:t>
            </a:r>
            <a:endParaRPr lang="en-US" dirty="0"/>
          </a:p>
          <a:p>
            <a:r>
              <a:rPr lang="en-US" dirty="0"/>
              <a:t>Lack of system tuning</a:t>
            </a:r>
            <a:endParaRPr lang="en-US" dirty="0"/>
          </a:p>
          <a:p>
            <a:pPr lvl="1"/>
            <a:r>
              <a:rPr lang="en-US" dirty="0"/>
              <a:t>Low buffer space</a:t>
            </a:r>
            <a:endParaRPr lang="en-US" dirty="0"/>
          </a:p>
          <a:p>
            <a:pPr lvl="1"/>
            <a:r>
              <a:rPr lang="en-US" dirty="0"/>
              <a:t>Setting timeouts</a:t>
            </a:r>
            <a:endParaRPr lang="en-US" dirty="0"/>
          </a:p>
          <a:p>
            <a:pPr lvl="1"/>
            <a:r>
              <a:rPr lang="en-US" dirty="0"/>
              <a:t>Jitter</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Performance Measurement</a:t>
            </a:r>
            <a:endParaRPr lang="en-US" dirty="0"/>
          </a:p>
        </p:txBody>
      </p:sp>
      <p:sp>
        <p:nvSpPr>
          <p:cNvPr id="5" name="Text Placeholder 4"/>
          <p:cNvSpPr>
            <a:spLocks noGrp="1"/>
          </p:cNvSpPr>
          <p:nvPr>
            <p:ph type="body" idx="1"/>
          </p:nvPr>
        </p:nvSpPr>
        <p:spPr/>
        <p:txBody>
          <a:bodyPr/>
          <a:lstStyle/>
          <a:p>
            <a:r>
              <a:rPr lang="en-US" dirty="0"/>
              <a:t>Access network throughput measurement</a:t>
            </a:r>
            <a:endParaRPr lang="en-US" dirty="0"/>
          </a:p>
          <a:p>
            <a:pPr lvl="1"/>
            <a:r>
              <a:rPr lang="en-US" dirty="0"/>
              <a:t>Run speed test</a:t>
            </a:r>
            <a:endParaRPr lang="en-US" dirty="0"/>
          </a:p>
          <a:p>
            <a:r>
              <a:rPr lang="en-US" dirty="0"/>
              <a:t>Measuring link access speed has become more challenging</a:t>
            </a:r>
            <a:endParaRPr lang="en-US" dirty="0"/>
          </a:p>
          <a:p>
            <a:pPr lvl="1"/>
            <a:r>
              <a:rPr lang="en-US" dirty="0"/>
              <a:t>Filling the pipe requires more data</a:t>
            </a:r>
            <a:endParaRPr lang="en-US" dirty="0"/>
          </a:p>
          <a:p>
            <a:pPr lvl="1"/>
            <a:r>
              <a:rPr lang="en-US" dirty="0"/>
              <a:t>Under-test client/server bottlenecks move elsewhere in the network</a:t>
            </a:r>
            <a:endParaRPr lang="en-US" dirty="0"/>
          </a:p>
          <a:p>
            <a:r>
              <a:rPr lang="en-US" dirty="0"/>
              <a:t>Speed is less relevant to network performance</a:t>
            </a:r>
            <a:endParaRPr lang="en-US" dirty="0"/>
          </a:p>
          <a:p>
            <a:pPr lvl="1"/>
            <a:r>
              <a:rPr lang="en-US" dirty="0"/>
              <a:t>Quality of experience or application performance more important</a:t>
            </a:r>
            <a:br>
              <a:rPr lang="en-US" dirty="0"/>
            </a:br>
            <a:r>
              <a:rPr lang="en-US" dirty="0"/>
              <a:t> </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Access Network Throughput</a:t>
            </a:r>
            <a:endParaRPr lang="en-US" dirty="0"/>
          </a:p>
        </p:txBody>
      </p:sp>
      <p:sp>
        <p:nvSpPr>
          <p:cNvPr id="3" name="Text Placeholder 2"/>
          <p:cNvSpPr>
            <a:spLocks noGrp="1"/>
          </p:cNvSpPr>
          <p:nvPr>
            <p:ph type="body" idx="1"/>
          </p:nvPr>
        </p:nvSpPr>
        <p:spPr/>
        <p:txBody>
          <a:bodyPr/>
          <a:lstStyle/>
          <a:p>
            <a:r>
              <a:rPr lang="en-US" dirty="0"/>
              <a:t>Best practices</a:t>
            </a:r>
            <a:endParaRPr lang="en-US" dirty="0"/>
          </a:p>
          <a:p>
            <a:pPr lvl="1"/>
            <a:r>
              <a:rPr lang="en-US" dirty="0"/>
              <a:t>Use multiple parallel TCP connections to fill the capacity of the access link</a:t>
            </a:r>
            <a:endParaRPr lang="en-US" dirty="0"/>
          </a:p>
          <a:p>
            <a:pPr lvl="1"/>
            <a:r>
              <a:rPr lang="en-US" dirty="0"/>
              <a:t>Perform access network throughput tests directly from the home router</a:t>
            </a:r>
            <a:endParaRPr lang="en-US" dirty="0"/>
          </a:p>
          <a:p>
            <a:pPr lvl="1"/>
            <a:r>
              <a:rPr lang="en-US" dirty="0"/>
              <a:t>Measure multiple Internet destinations in parallel from a single access connection</a:t>
            </a:r>
            <a:endParaRPr lang="en-US" dirty="0"/>
          </a:p>
          <a:p>
            <a:pPr lvl="1"/>
            <a:r>
              <a:rPr lang="en-US" dirty="0"/>
              <a:t>Develop ‘‘passive’’ throughput tests</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Measuring Quality of Experience</a:t>
            </a:r>
            <a:endParaRPr lang="en-US" dirty="0"/>
          </a:p>
        </p:txBody>
      </p:sp>
      <p:sp>
        <p:nvSpPr>
          <p:cNvPr id="3" name="Text Placeholder 2"/>
          <p:cNvSpPr>
            <a:spLocks noGrp="1"/>
          </p:cNvSpPr>
          <p:nvPr>
            <p:ph type="body" idx="1"/>
          </p:nvPr>
        </p:nvSpPr>
        <p:spPr/>
        <p:txBody>
          <a:bodyPr/>
          <a:lstStyle/>
          <a:p>
            <a:r>
              <a:rPr lang="en-US" dirty="0"/>
              <a:t>Modern network performance measurement</a:t>
            </a:r>
            <a:endParaRPr lang="en-US" dirty="0"/>
          </a:p>
          <a:p>
            <a:pPr lvl="1"/>
            <a:r>
              <a:rPr lang="en-US" dirty="0"/>
              <a:t>Moving beyond simple speed tests</a:t>
            </a:r>
            <a:endParaRPr lang="en-US" dirty="0"/>
          </a:p>
          <a:p>
            <a:pPr lvl="1"/>
            <a:r>
              <a:rPr lang="en-US" dirty="0"/>
              <a:t>Typically based on passive observation of network traffic</a:t>
            </a:r>
            <a:endParaRPr lang="en-US" dirty="0"/>
          </a:p>
          <a:p>
            <a:r>
              <a:rPr lang="en-US" dirty="0"/>
              <a:t> User’s quality of experience</a:t>
            </a:r>
            <a:endParaRPr lang="en-US" dirty="0"/>
          </a:p>
          <a:p>
            <a:pPr lvl="1"/>
            <a:r>
              <a:rPr lang="en-US" dirty="0"/>
              <a:t>Measures person’s happiness with a service</a:t>
            </a:r>
            <a:endParaRPr lang="en-US" dirty="0"/>
          </a:p>
          <a:p>
            <a:pPr lvl="1"/>
            <a:r>
              <a:rPr lang="en-US" dirty="0"/>
              <a:t>A human consideration</a:t>
            </a:r>
            <a:endParaRPr lang="en-US" dirty="0"/>
          </a:p>
          <a:p>
            <a:pPr lvl="1"/>
            <a:r>
              <a:rPr lang="en-US" dirty="0"/>
              <a:t>Might require human feedback</a:t>
            </a:r>
            <a:endParaRPr lang="en-US" dirty="0"/>
          </a:p>
          <a:p>
            <a:r>
              <a:rPr lang="en-US" dirty="0"/>
              <a:t>Future technique</a:t>
            </a:r>
            <a:endParaRPr lang="en-US" dirty="0"/>
          </a:p>
          <a:p>
            <a:pPr lvl="1"/>
            <a:r>
              <a:rPr lang="en-US" dirty="0"/>
              <a:t>Automatic estimation of user quality of experience</a:t>
            </a:r>
            <a:endParaRPr lang="en-US" dirty="0"/>
          </a:p>
          <a:p>
            <a:pPr lvl="1"/>
            <a:r>
              <a:rPr lang="en-US" dirty="0"/>
              <a:t>Based on passive measurement of features in network traffic</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Design for Fast Networks</a:t>
            </a:r>
            <a:endParaRPr lang="en-US" dirty="0"/>
          </a:p>
        </p:txBody>
      </p:sp>
      <p:sp>
        <p:nvSpPr>
          <p:cNvPr id="3" name="Text Placeholder 2"/>
          <p:cNvSpPr>
            <a:spLocks noGrp="1"/>
          </p:cNvSpPr>
          <p:nvPr>
            <p:ph type="body" idx="1"/>
          </p:nvPr>
        </p:nvSpPr>
        <p:spPr/>
        <p:txBody>
          <a:bodyPr/>
          <a:lstStyle/>
          <a:p>
            <a:r>
              <a:rPr lang="en-US" dirty="0"/>
              <a:t>Host speed is more important than network speed</a:t>
            </a:r>
            <a:endParaRPr lang="en-US" dirty="0"/>
          </a:p>
          <a:p>
            <a:r>
              <a:rPr lang="en-US" dirty="0"/>
              <a:t>Reduce packet count to reduce overhead</a:t>
            </a:r>
            <a:endParaRPr lang="en-US" dirty="0"/>
          </a:p>
          <a:p>
            <a:r>
              <a:rPr lang="en-US" dirty="0"/>
              <a:t>Minimize data touching</a:t>
            </a:r>
            <a:endParaRPr lang="en-US" dirty="0"/>
          </a:p>
          <a:p>
            <a:r>
              <a:rPr lang="en-US" dirty="0"/>
              <a:t>Minimize context switches</a:t>
            </a:r>
            <a:endParaRPr lang="en-US" dirty="0"/>
          </a:p>
          <a:p>
            <a:r>
              <a:rPr lang="en-US" dirty="0"/>
              <a:t>Avoiding congestion is better than recovering from it</a:t>
            </a:r>
            <a:endParaRPr lang="en-US" dirty="0"/>
          </a:p>
          <a:p>
            <a:r>
              <a:rPr lang="en-US" dirty="0"/>
              <a:t>Avoid timeouts</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Minimize Context Switches</a:t>
            </a:r>
            <a:endParaRPr lang="en-US" dirty="0"/>
          </a:p>
        </p:txBody>
      </p:sp>
      <p:sp>
        <p:nvSpPr>
          <p:cNvPr id="3" name="Text Placeholder 2"/>
          <p:cNvSpPr>
            <a:spLocks noGrp="1"/>
          </p:cNvSpPr>
          <p:nvPr>
            <p:ph type="body" idx="1"/>
          </p:nvPr>
        </p:nvSpPr>
        <p:spPr>
          <a:xfrm>
            <a:off x="457200" y="5345723"/>
            <a:ext cx="8229600" cy="723615"/>
          </a:xfrm>
        </p:spPr>
        <p:txBody>
          <a:bodyPr/>
          <a:lstStyle/>
          <a:p>
            <a:pPr algn="ctr"/>
            <a:r>
              <a:rPr lang="en-US" dirty="0"/>
              <a:t>Four context switches to handle one packet with a user-space network manager</a:t>
            </a:r>
            <a:endParaRPr lang="en-US" dirty="0"/>
          </a:p>
        </p:txBody>
      </p:sp>
      <p:pic>
        <p:nvPicPr>
          <p:cNvPr id="4" name="Picture Placeholder 3" descr="Figure 6-51. Four context switches to handle one packet with a user-space network manager."/>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88243" y="2030490"/>
            <a:ext cx="7567513" cy="2285389"/>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(1 of 3)</a:t>
            </a:r>
            <a:endParaRPr lang="en-US" dirty="0"/>
          </a:p>
        </p:txBody>
      </p:sp>
      <p:sp>
        <p:nvSpPr>
          <p:cNvPr id="3" name="Text Placeholder 2"/>
          <p:cNvSpPr>
            <a:spLocks noGrp="1"/>
          </p:cNvSpPr>
          <p:nvPr>
            <p:ph type="body" idx="1"/>
          </p:nvPr>
        </p:nvSpPr>
        <p:spPr>
          <a:xfrm>
            <a:off x="457200" y="5331655"/>
            <a:ext cx="8229600" cy="737683"/>
          </a:xfrm>
        </p:spPr>
        <p:txBody>
          <a:bodyPr/>
          <a:lstStyle/>
          <a:p>
            <a:r>
              <a:rPr lang="en-US" dirty="0"/>
              <a:t>The fast path from sender to receiver is shown with a heavy line. The processing steps on this path are shaded.</a:t>
            </a:r>
            <a:endParaRPr lang="en-US" dirty="0"/>
          </a:p>
        </p:txBody>
      </p:sp>
      <p:pic>
        <p:nvPicPr>
          <p:cNvPr id="4" name="Picture Placeholder 3" descr="Figure 6-52. The fast path from sender to receiver is shown with a heavy line. The processing steps on this path are shaded."/>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81221" y="1827498"/>
            <a:ext cx="7181558" cy="3230029"/>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(2 of 3)</a:t>
            </a:r>
            <a:endParaRPr lang="en-US" dirty="0"/>
          </a:p>
        </p:txBody>
      </p:sp>
      <p:sp>
        <p:nvSpPr>
          <p:cNvPr id="3" name="Text Placeholder 2"/>
          <p:cNvSpPr>
            <a:spLocks noGrp="1"/>
          </p:cNvSpPr>
          <p:nvPr>
            <p:ph type="body" idx="1"/>
          </p:nvPr>
        </p:nvSpPr>
        <p:spPr/>
        <p:txBody>
          <a:bodyPr/>
          <a:lstStyle/>
          <a:p>
            <a:r>
              <a:rPr lang="en-US" dirty="0"/>
              <a:t>(a) TCP header. (b) IP header. In both cases, they are taken from the prototype without change.</a:t>
            </a:r>
            <a:endParaRPr lang="en-US" dirty="0"/>
          </a:p>
        </p:txBody>
      </p:sp>
      <p:pic>
        <p:nvPicPr>
          <p:cNvPr id="4" name="Picture Placeholder 3" descr="Figure 6-53. (a) TCP header. (b) IP header. In both cases, they are taken from the prototype without chang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29327" y="1822377"/>
            <a:ext cx="7885345" cy="2348826"/>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(3 of 3)</a:t>
            </a:r>
            <a:endParaRPr lang="en-US" dirty="0"/>
          </a:p>
        </p:txBody>
      </p:sp>
      <p:sp>
        <p:nvSpPr>
          <p:cNvPr id="3" name="Text Placeholder 2"/>
          <p:cNvSpPr>
            <a:spLocks noGrp="1"/>
          </p:cNvSpPr>
          <p:nvPr>
            <p:ph type="body" idx="1"/>
          </p:nvPr>
        </p:nvSpPr>
        <p:spPr>
          <a:xfrm>
            <a:off x="457200" y="5604746"/>
            <a:ext cx="8229600" cy="464592"/>
          </a:xfrm>
        </p:spPr>
        <p:txBody>
          <a:bodyPr/>
          <a:lstStyle/>
          <a:p>
            <a:pPr algn="ctr"/>
            <a:r>
              <a:rPr lang="en-US" dirty="0"/>
              <a:t>A timing wheel</a:t>
            </a:r>
            <a:endParaRPr lang="en-US" dirty="0"/>
          </a:p>
        </p:txBody>
      </p:sp>
      <p:pic>
        <p:nvPicPr>
          <p:cNvPr id="4" name="Picture Placeholder 3" descr="Figure 6-54. A timing wheel."/>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493498" y="1478280"/>
            <a:ext cx="4157003" cy="3943585"/>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 of 10)</a:t>
            </a:r>
            <a:endParaRPr lang="en-US" dirty="0"/>
          </a:p>
        </p:txBody>
      </p:sp>
      <p:sp>
        <p:nvSpPr>
          <p:cNvPr id="5" name="Text Placeholder 4"/>
          <p:cNvSpPr>
            <a:spLocks noGrp="1"/>
          </p:cNvSpPr>
          <p:nvPr>
            <p:ph type="body" idx="1"/>
          </p:nvPr>
        </p:nvSpPr>
        <p:spPr/>
        <p:txBody>
          <a:bodyPr/>
          <a:lstStyle/>
          <a:p>
            <a:pPr algn="ctr"/>
            <a:r>
              <a:rPr lang="en-US" dirty="0"/>
              <a:t>Client code using sockets … continued on the next slide</a:t>
            </a:r>
            <a:endParaRPr lang="en-US" dirty="0"/>
          </a:p>
        </p:txBody>
      </p:sp>
      <p:pic>
        <p:nvPicPr>
          <p:cNvPr id="3" name="Picture Placeholder 2" descr="Figure 6-6. Client and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59632" y="2034966"/>
            <a:ext cx="7624735" cy="2242569"/>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for Long Fat Networks (1 of 2)</a:t>
            </a:r>
            <a:endParaRPr lang="en-US" dirty="0"/>
          </a:p>
        </p:txBody>
      </p:sp>
      <p:sp>
        <p:nvSpPr>
          <p:cNvPr id="3" name="Text Placeholder 2"/>
          <p:cNvSpPr>
            <a:spLocks noGrp="1"/>
          </p:cNvSpPr>
          <p:nvPr>
            <p:ph type="body" idx="1"/>
          </p:nvPr>
        </p:nvSpPr>
        <p:spPr>
          <a:xfrm>
            <a:off x="457200" y="5538806"/>
            <a:ext cx="8229600" cy="614940"/>
          </a:xfrm>
        </p:spPr>
        <p:txBody>
          <a:bodyPr/>
          <a:lstStyle/>
          <a:p>
            <a:r>
              <a:rPr lang="en-US" dirty="0"/>
              <a:t>The state of transmitting 1 Mbit from San Diego to Boston. (a) At t = 0. (b) After 500 µsec. (c) After 20 msec. (d) After 40 msec.</a:t>
            </a:r>
            <a:endParaRPr lang="en-US" dirty="0"/>
          </a:p>
        </p:txBody>
      </p:sp>
      <p:pic>
        <p:nvPicPr>
          <p:cNvPr id="5" name="Picture Placeholder 4" descr="Figure 6-55. The state of transmitting 1 Mbit from San Diego to Boston. (a) At t = 0. (b) After 500 µsec. (c) After 20 msec. (d) After 40 msec."/>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867485" y="1393873"/>
            <a:ext cx="5409029" cy="3962051"/>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for Long Fat Networks (2 of 2)</a:t>
            </a:r>
            <a:endParaRPr lang="en-US" dirty="0"/>
          </a:p>
        </p:txBody>
      </p:sp>
      <p:sp>
        <p:nvSpPr>
          <p:cNvPr id="3" name="Text Placeholder 2"/>
          <p:cNvSpPr>
            <a:spLocks noGrp="1"/>
          </p:cNvSpPr>
          <p:nvPr>
            <p:ph type="body" idx="1"/>
          </p:nvPr>
        </p:nvSpPr>
        <p:spPr/>
        <p:txBody>
          <a:bodyPr/>
          <a:lstStyle/>
          <a:p>
            <a:pPr algn="ctr"/>
            <a:r>
              <a:rPr lang="en-US" dirty="0"/>
              <a:t>Time to transfer and acknowledge a 1-Mbit file over a 4000-km line</a:t>
            </a:r>
            <a:endParaRPr lang="en-US" dirty="0"/>
          </a:p>
        </p:txBody>
      </p:sp>
      <p:pic>
        <p:nvPicPr>
          <p:cNvPr id="5" name="Picture Placeholder 4" descr="Figure 6-56. Time to transfer and acknowledge a 1-Mbit file over a 4000-km lin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32448" y="1685066"/>
            <a:ext cx="6886135" cy="3657539"/>
          </a:xfr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p:cNvSpPr>
            <a:spLocks noGrp="1"/>
          </p:cNvSpPr>
          <p:nvPr>
            <p:ph type="title"/>
          </p:nvPr>
        </p:nvSpPr>
        <p:spPr/>
        <p:txBody>
          <a:bodyPr/>
          <a:lstStyle/>
          <a:p>
            <a:r>
              <a:rPr lang="en-US" dirty="0"/>
              <a:t>Copyright</a:t>
            </a:r>
            <a:endParaRPr lang="en-US" dirty="0"/>
          </a:p>
        </p:txBody>
      </p:sp>
      <p:pic>
        <p:nvPicPr>
          <p:cNvPr id="7" name="Graphic 6" descr="Warni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6184" y="2317359"/>
            <a:ext cx="1277815" cy="1434026"/>
          </a:xfrm>
          <a:prstGeom prst="rect">
            <a:avLst/>
          </a:prstGeom>
        </p:spPr>
      </p:pic>
      <p:sp>
        <p:nvSpPr>
          <p:cNvPr id="2" name="Text Placeholder 1"/>
          <p:cNvSpPr>
            <a:spLocks noGrp="1"/>
          </p:cNvSpPr>
          <p:nvPr>
            <p:ph type="body" idx="4294967295"/>
          </p:nvPr>
        </p:nvSpPr>
        <p:spPr>
          <a:xfrm>
            <a:off x="1606061" y="1852246"/>
            <a:ext cx="6858001" cy="2854836"/>
          </a:xfrm>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(2 of 10)</a:t>
            </a:r>
            <a:endParaRPr lang="en-US" dirty="0"/>
          </a:p>
        </p:txBody>
      </p:sp>
      <p:sp>
        <p:nvSpPr>
          <p:cNvPr id="5" name="Text Placeholder 4"/>
          <p:cNvSpPr>
            <a:spLocks noGrp="1"/>
          </p:cNvSpPr>
          <p:nvPr>
            <p:ph type="body" idx="1"/>
          </p:nvPr>
        </p:nvSpPr>
        <p:spPr/>
        <p:txBody>
          <a:bodyPr/>
          <a:lstStyle/>
          <a:p>
            <a:pPr algn="ctr"/>
            <a:r>
              <a:rPr lang="en-US" dirty="0"/>
              <a:t>Client code using sockets … continued on the next slide</a:t>
            </a:r>
            <a:endParaRPr lang="en-US" dirty="0"/>
          </a:p>
        </p:txBody>
      </p:sp>
      <p:pic>
        <p:nvPicPr>
          <p:cNvPr id="6" name="Picture Placeholder 5"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2 of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71040" y="1962336"/>
            <a:ext cx="7601919" cy="2499936"/>
          </a:xfrm>
        </p:spPr>
      </p:pic>
    </p:spTree>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10923</Words>
  <Application>WPS 演示</Application>
  <PresentationFormat>全屏显示(4:3)</PresentationFormat>
  <Paragraphs>407</Paragraphs>
  <Slides>82</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82</vt:i4>
      </vt:variant>
    </vt:vector>
  </HeadingPairs>
  <TitlesOfParts>
    <vt:vector size="92" baseType="lpstr">
      <vt:lpstr>Arial</vt:lpstr>
      <vt:lpstr>宋体</vt:lpstr>
      <vt:lpstr>Wingdings</vt:lpstr>
      <vt:lpstr>Arial</vt:lpstr>
      <vt:lpstr>Times New Roman</vt:lpstr>
      <vt:lpstr>Noto Sans Symbols</vt:lpstr>
      <vt:lpstr>Segoe Print</vt:lpstr>
      <vt:lpstr>微软雅黑</vt:lpstr>
      <vt:lpstr>Arial Unicode MS</vt:lpstr>
      <vt:lpstr>508 Lecture</vt:lpstr>
      <vt:lpstr>PowerPoint 演示文稿</vt:lpstr>
      <vt:lpstr>The Transport Service</vt:lpstr>
      <vt:lpstr>Services Provided to the Upper Layers</vt:lpstr>
      <vt:lpstr>Transport Service Primitives (1 of 2)</vt:lpstr>
      <vt:lpstr>Transport Service Primitives (2 of 2)</vt:lpstr>
      <vt:lpstr>Berkeley Sockets (1 of 2)</vt:lpstr>
      <vt:lpstr>Berkeley Sockets (2 of 2)</vt:lpstr>
      <vt:lpstr>An Example of Socket Programming: An Internet File Server (1 of 10)</vt:lpstr>
      <vt:lpstr>An Example of Socket Programming: An Internet File Server (2 of 10)</vt:lpstr>
      <vt:lpstr>An Example of Socket Programming: An Internet File Server (3 of 10)</vt:lpstr>
      <vt:lpstr>An Example of Socket Programming: An Internet File Server (4 of 10)</vt:lpstr>
      <vt:lpstr>An Example of Socket Programming: An Internet File Server (5 of 10)</vt:lpstr>
      <vt:lpstr>An Example of Socket Programming: An Internet File Server (6 of 10)</vt:lpstr>
      <vt:lpstr>An Example of Socket Programming: An Internet File Server (7 of 10)</vt:lpstr>
      <vt:lpstr>An Example of Socket Programming: An Internet File Server (8 of 10)</vt:lpstr>
      <vt:lpstr>An Example of Socket Programming: An Internet File Server (9 of 10)</vt:lpstr>
      <vt:lpstr>An Example of Socket Programming: An Internet File Server (10 of 10)</vt:lpstr>
      <vt:lpstr>Elements of Transport Protocols (1 of 2)</vt:lpstr>
      <vt:lpstr>Elements of Transport Protocols (2 of 2)</vt:lpstr>
      <vt:lpstr>Addressing (1 of 2)</vt:lpstr>
      <vt:lpstr>Addressing (2 of 2)</vt:lpstr>
      <vt:lpstr>Connection Establishment (1 of 3)</vt:lpstr>
      <vt:lpstr>Connection Establishment (2 of 3)</vt:lpstr>
      <vt:lpstr>Connection Establishment (3 of 3)</vt:lpstr>
      <vt:lpstr>Connection Release (1 of 3)</vt:lpstr>
      <vt:lpstr>Connection Release (2 of 3)</vt:lpstr>
      <vt:lpstr>Connection Release (3 of 3)</vt:lpstr>
      <vt:lpstr>Error Control and Flow Control (1 of 2)</vt:lpstr>
      <vt:lpstr>Error Control and Flow Control (2 of 2)</vt:lpstr>
      <vt:lpstr>Multiplexing</vt:lpstr>
      <vt:lpstr>Crash Recovery</vt:lpstr>
      <vt:lpstr>Congestion Control</vt:lpstr>
      <vt:lpstr>Desirable Bandwidth Allocation (1 of 3)</vt:lpstr>
      <vt:lpstr>Desirable Bandwidth Allocation (2 of 3)</vt:lpstr>
      <vt:lpstr>Desirable Bandwidth Allocation (3 of 3)</vt:lpstr>
      <vt:lpstr>Regulating the Sending Rate (1 of 4)</vt:lpstr>
      <vt:lpstr>Regulating the Sending Rate (2 of 4)</vt:lpstr>
      <vt:lpstr>Regulating the Sending Rate (3 of 4)</vt:lpstr>
      <vt:lpstr>Regulating the Sending Rate (4 of 4)</vt:lpstr>
      <vt:lpstr>Wireless Issues</vt:lpstr>
      <vt:lpstr>The Internet Transport Protocols: UDP</vt:lpstr>
      <vt:lpstr>Introduction to UDP (1 of 2)</vt:lpstr>
      <vt:lpstr>Introduction to UDP (2 of 2)</vt:lpstr>
      <vt:lpstr>Remote Procedure Call</vt:lpstr>
      <vt:lpstr>Real-Time Transport Protocols (1 of 4)</vt:lpstr>
      <vt:lpstr>Real-Time Transport Protocols (2 of 4)</vt:lpstr>
      <vt:lpstr>Real-Time Transport Protocols (3 of 4)</vt:lpstr>
      <vt:lpstr>Real-Time Transport Protocols (4 of 4)</vt:lpstr>
      <vt:lpstr>The Internet Transport Protocols: TCP (1 of 2)</vt:lpstr>
      <vt:lpstr>The Internet Transport Protocols: TCP (2 of 2)</vt:lpstr>
      <vt:lpstr>The TCP Service Model (1 of 2)</vt:lpstr>
      <vt:lpstr>The TCP Service Model (2 of 2)</vt:lpstr>
      <vt:lpstr>The TCP Segment Header</vt:lpstr>
      <vt:lpstr>TCP Connection Establishment</vt:lpstr>
      <vt:lpstr>TCP Connection Management Modeling (1 of 2)</vt:lpstr>
      <vt:lpstr>TCP Connection Management Modeling (2 of 2)</vt:lpstr>
      <vt:lpstr>TCP Sliding Window (1 of 2)</vt:lpstr>
      <vt:lpstr>TCP Sliding Window (2 of 2)</vt:lpstr>
      <vt:lpstr>TCP Timer Management</vt:lpstr>
      <vt:lpstr>TCP Congestion Control (1 of 6)</vt:lpstr>
      <vt:lpstr>TCP Congestion Control (2 of 6)</vt:lpstr>
      <vt:lpstr>TCP Congestion Control (3 of 6)</vt:lpstr>
      <vt:lpstr>TCP Congestion Control (4 of 6)</vt:lpstr>
      <vt:lpstr>TCP Congestion Control (5 of 6)</vt:lpstr>
      <vt:lpstr>TCP Congestion Control (6 of 6)</vt:lpstr>
      <vt:lpstr>TCP CUBIC</vt:lpstr>
      <vt:lpstr>Transport Protocols and Congestion Control</vt:lpstr>
      <vt:lpstr>BBR: Congestion Control Based on Bottleneck Bandwidth</vt:lpstr>
      <vt:lpstr>The Future of TCP</vt:lpstr>
      <vt:lpstr>Performance Issues</vt:lpstr>
      <vt:lpstr>Performance Problems in Computer Networks</vt:lpstr>
      <vt:lpstr>Network Performance Measurement</vt:lpstr>
      <vt:lpstr>Measuring Access Network Throughput</vt:lpstr>
      <vt:lpstr>Measuring Quality of Experience</vt:lpstr>
      <vt:lpstr>Host Design for Fast Networks</vt:lpstr>
      <vt:lpstr>Minimize Context Switches</vt:lpstr>
      <vt:lpstr>Fast Segment Processing (1 of 3)</vt:lpstr>
      <vt:lpstr>Fast Segment Processing (2 of 3)</vt:lpstr>
      <vt:lpstr>Fast Segment Processing (3 of 3)</vt:lpstr>
      <vt:lpstr>Protocols for Long Fat Networks (1 of 2)</vt:lpstr>
      <vt:lpstr>Protocols for Long Fat Networks (2 of 2)</vt:lpstr>
      <vt:lpstr>Copyright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lastModifiedBy>
  <cp:revision>2</cp:revision>
  <dcterms:created xsi:type="dcterms:W3CDTF">2021-12-14T05:17:21Z</dcterms:created>
  <dcterms:modified xsi:type="dcterms:W3CDTF">2021-12-14T08:21:55Z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535B00BA98A048B09DC40FE43C4F13C2</vt:lpwstr>
  </property>
  <property fmtid="{D5CDD505-2E9C-101B-9397-08002B2CF9AE}" pid="3" name="KSOProductBuildVer">
    <vt:lpwstr>2052-11.1.0.11115</vt:lpwstr>
  </property>
</Properties>
</file>